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3" r:id="rId3"/>
    <p:sldId id="284" r:id="rId4"/>
    <p:sldId id="285" r:id="rId5"/>
    <p:sldId id="296" r:id="rId6"/>
    <p:sldId id="286" r:id="rId7"/>
    <p:sldId id="292" r:id="rId8"/>
    <p:sldId id="289" r:id="rId9"/>
    <p:sldId id="291" r:id="rId10"/>
    <p:sldId id="295" r:id="rId11"/>
    <p:sldId id="272" r:id="rId12"/>
    <p:sldId id="297" r:id="rId13"/>
    <p:sldId id="298" r:id="rId14"/>
    <p:sldId id="273" r:id="rId15"/>
    <p:sldId id="274" r:id="rId16"/>
    <p:sldId id="276" r:id="rId17"/>
    <p:sldId id="275"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B14A1-CB72-4938-9579-EBE20F49D0F8}" v="36" dt="2026-01-23T05:39:07.801"/>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4787" autoAdjust="0"/>
  </p:normalViewPr>
  <p:slideViewPr>
    <p:cSldViewPr snapToGrid="0">
      <p:cViewPr varScale="1">
        <p:scale>
          <a:sx n="96" d="100"/>
          <a:sy n="96" d="100"/>
        </p:scale>
        <p:origin x="1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D4EA55-E832-427A-9500-EB0013D29C0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AU"/>
        </a:p>
      </dgm:t>
    </dgm:pt>
    <dgm:pt modelId="{9A9E742B-41D9-4DE3-9C7A-0A5CAE3F83F9}">
      <dgm:prSet custT="1"/>
      <dgm:spPr/>
      <dgm:t>
        <a:bodyPr/>
        <a:lstStyle/>
        <a:p>
          <a:pPr>
            <a:lnSpc>
              <a:spcPct val="100000"/>
            </a:lnSpc>
          </a:pPr>
          <a:r>
            <a:rPr lang="en-US" sz="2000" b="1" dirty="0"/>
            <a:t>President: The current president is Chris Francis</a:t>
          </a:r>
          <a:endParaRPr lang="en-AU" sz="2000" dirty="0"/>
        </a:p>
      </dgm:t>
    </dgm:pt>
    <dgm:pt modelId="{0CD81FC0-AB79-494B-B953-7E825BF4BF58}" type="parTrans" cxnId="{CC2842E1-2E1B-424C-8E56-9C61696D9CC4}">
      <dgm:prSet/>
      <dgm:spPr/>
      <dgm:t>
        <a:bodyPr/>
        <a:lstStyle/>
        <a:p>
          <a:endParaRPr lang="en-AU" sz="2000"/>
        </a:p>
      </dgm:t>
    </dgm:pt>
    <dgm:pt modelId="{E3BD8704-4E0B-4CA0-99CB-8EBE90CF7FDA}" type="sibTrans" cxnId="{CC2842E1-2E1B-424C-8E56-9C61696D9CC4}">
      <dgm:prSet/>
      <dgm:spPr/>
      <dgm:t>
        <a:bodyPr/>
        <a:lstStyle/>
        <a:p>
          <a:pPr>
            <a:lnSpc>
              <a:spcPct val="100000"/>
            </a:lnSpc>
          </a:pPr>
          <a:endParaRPr lang="en-AU" sz="2000"/>
        </a:p>
      </dgm:t>
    </dgm:pt>
    <dgm:pt modelId="{D69ADC33-CA40-4D2D-9AFA-293AA23E11A4}">
      <dgm:prSet custT="1"/>
      <dgm:spPr/>
      <dgm:t>
        <a:bodyPr/>
        <a:lstStyle/>
        <a:p>
          <a:pPr>
            <a:lnSpc>
              <a:spcPct val="100000"/>
            </a:lnSpc>
          </a:pPr>
          <a:r>
            <a:rPr lang="en-US" sz="2000" b="1" i="0" dirty="0"/>
            <a:t>Committee Members: The committee is composed of various volunteer members who are eligible to serve after becoming “Ordinary Members”</a:t>
          </a:r>
          <a:endParaRPr lang="en-AU" sz="2000" dirty="0"/>
        </a:p>
      </dgm:t>
    </dgm:pt>
    <dgm:pt modelId="{C34E2C94-E8A1-4A4B-B95F-C82051ABD19C}" type="parTrans" cxnId="{BC71EB45-94D3-46CF-8633-46FEDB4FE0E8}">
      <dgm:prSet/>
      <dgm:spPr/>
      <dgm:t>
        <a:bodyPr/>
        <a:lstStyle/>
        <a:p>
          <a:endParaRPr lang="en-AU" sz="2000"/>
        </a:p>
      </dgm:t>
    </dgm:pt>
    <dgm:pt modelId="{BB59FCA6-66A1-424D-BDF9-98609077B7BC}" type="sibTrans" cxnId="{BC71EB45-94D3-46CF-8633-46FEDB4FE0E8}">
      <dgm:prSet/>
      <dgm:spPr/>
      <dgm:t>
        <a:bodyPr/>
        <a:lstStyle/>
        <a:p>
          <a:pPr>
            <a:lnSpc>
              <a:spcPct val="100000"/>
            </a:lnSpc>
          </a:pPr>
          <a:endParaRPr lang="en-AU" sz="2000"/>
        </a:p>
      </dgm:t>
    </dgm:pt>
    <dgm:pt modelId="{7F127AE5-B761-48E3-A58E-B6769CBEF8A5}">
      <dgm:prSet custT="1"/>
      <dgm:spPr/>
      <dgm:t>
        <a:bodyPr/>
        <a:lstStyle/>
        <a:p>
          <a:pPr>
            <a:lnSpc>
              <a:spcPct val="100000"/>
            </a:lnSpc>
          </a:pPr>
          <a:r>
            <a:rPr lang="en-US" sz="2000" b="1" i="0" dirty="0"/>
            <a:t>Patron: The Association’s patron is Professor Fred Watson AM, Australia’s first Astronomer-at-large.</a:t>
          </a:r>
          <a:endParaRPr lang="en-AU" sz="2000" dirty="0"/>
        </a:p>
      </dgm:t>
    </dgm:pt>
    <dgm:pt modelId="{E3890C39-7D83-42D2-A0A4-7870744E1F6B}" type="parTrans" cxnId="{463958E6-8ACD-4C3C-A1B7-41138D36E046}">
      <dgm:prSet/>
      <dgm:spPr/>
      <dgm:t>
        <a:bodyPr/>
        <a:lstStyle/>
        <a:p>
          <a:endParaRPr lang="en-AU" sz="2000"/>
        </a:p>
      </dgm:t>
    </dgm:pt>
    <dgm:pt modelId="{23DF7131-AC85-4E60-8991-856E583CC0E8}" type="sibTrans" cxnId="{463958E6-8ACD-4C3C-A1B7-41138D36E046}">
      <dgm:prSet/>
      <dgm:spPr/>
      <dgm:t>
        <a:bodyPr/>
        <a:lstStyle/>
        <a:p>
          <a:pPr>
            <a:lnSpc>
              <a:spcPct val="100000"/>
            </a:lnSpc>
          </a:pPr>
          <a:endParaRPr lang="en-AU" sz="2000"/>
        </a:p>
      </dgm:t>
    </dgm:pt>
    <dgm:pt modelId="{19D899ED-980B-4252-86E6-50BDF6FAB334}">
      <dgm:prSet custT="1"/>
      <dgm:spPr/>
      <dgm:t>
        <a:bodyPr/>
        <a:lstStyle/>
        <a:p>
          <a:pPr>
            <a:lnSpc>
              <a:spcPct val="100000"/>
            </a:lnSpc>
          </a:pPr>
          <a:r>
            <a:rPr lang="en-US" sz="2000" b="1" dirty="0"/>
            <a:t>Volunteers: The PMAA is run by its active members who volunteer their time for various activities, including open nights, administration, fundraising and maintenance.</a:t>
          </a:r>
          <a:endParaRPr lang="en-AU" sz="2000" dirty="0"/>
        </a:p>
      </dgm:t>
    </dgm:pt>
    <dgm:pt modelId="{43E97660-8E7A-4E7C-9778-852C8E8DE582}" type="parTrans" cxnId="{39F31320-4DCD-4AD1-B4EE-310BFFAE40A2}">
      <dgm:prSet/>
      <dgm:spPr/>
      <dgm:t>
        <a:bodyPr/>
        <a:lstStyle/>
        <a:p>
          <a:endParaRPr lang="en-AU" sz="2000"/>
        </a:p>
      </dgm:t>
    </dgm:pt>
    <dgm:pt modelId="{F7ECDFDD-6BC8-4130-9C35-C04757805622}" type="sibTrans" cxnId="{39F31320-4DCD-4AD1-B4EE-310BFFAE40A2}">
      <dgm:prSet/>
      <dgm:spPr/>
      <dgm:t>
        <a:bodyPr/>
        <a:lstStyle/>
        <a:p>
          <a:endParaRPr lang="en-AU" sz="2000"/>
        </a:p>
      </dgm:t>
    </dgm:pt>
    <dgm:pt modelId="{02BAF054-942A-4897-97D9-FE844211DEAB}" type="pres">
      <dgm:prSet presAssocID="{7FD4EA55-E832-427A-9500-EB0013D29C04}" presName="root" presStyleCnt="0">
        <dgm:presLayoutVars>
          <dgm:dir/>
          <dgm:resizeHandles val="exact"/>
        </dgm:presLayoutVars>
      </dgm:prSet>
      <dgm:spPr/>
    </dgm:pt>
    <dgm:pt modelId="{12D54BE5-B0AF-4B15-AD69-22167C8FF10F}" type="pres">
      <dgm:prSet presAssocID="{7FD4EA55-E832-427A-9500-EB0013D29C04}" presName="container" presStyleCnt="0">
        <dgm:presLayoutVars>
          <dgm:dir/>
          <dgm:resizeHandles val="exact"/>
        </dgm:presLayoutVars>
      </dgm:prSet>
      <dgm:spPr/>
    </dgm:pt>
    <dgm:pt modelId="{6CDCCC5D-73DA-4741-AAB7-8A8CAC9AA2DF}" type="pres">
      <dgm:prSet presAssocID="{9A9E742B-41D9-4DE3-9C7A-0A5CAE3F83F9}" presName="compNode" presStyleCnt="0"/>
      <dgm:spPr/>
    </dgm:pt>
    <dgm:pt modelId="{7E467536-D73D-4253-88F0-40B6730377B8}" type="pres">
      <dgm:prSet presAssocID="{9A9E742B-41D9-4DE3-9C7A-0A5CAE3F83F9}" presName="iconBgRect" presStyleLbl="bgShp" presStyleIdx="0" presStyleCnt="4"/>
      <dgm:spPr/>
    </dgm:pt>
    <dgm:pt modelId="{5E45328A-ADA1-4899-B159-12F08C5DF1A5}" type="pres">
      <dgm:prSet presAssocID="{9A9E742B-41D9-4DE3-9C7A-0A5CAE3F83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0CB697C2-8D55-4CBC-BC4A-E48B481BDB21}" type="pres">
      <dgm:prSet presAssocID="{9A9E742B-41D9-4DE3-9C7A-0A5CAE3F83F9}" presName="spaceRect" presStyleCnt="0"/>
      <dgm:spPr/>
    </dgm:pt>
    <dgm:pt modelId="{F543E0BB-15F9-4C9E-BDE2-7A315162645C}" type="pres">
      <dgm:prSet presAssocID="{9A9E742B-41D9-4DE3-9C7A-0A5CAE3F83F9}" presName="textRect" presStyleLbl="revTx" presStyleIdx="0" presStyleCnt="4">
        <dgm:presLayoutVars>
          <dgm:chMax val="1"/>
          <dgm:chPref val="1"/>
        </dgm:presLayoutVars>
      </dgm:prSet>
      <dgm:spPr/>
    </dgm:pt>
    <dgm:pt modelId="{2733E121-B7F6-4D5D-96CC-C23B3FF90693}" type="pres">
      <dgm:prSet presAssocID="{E3BD8704-4E0B-4CA0-99CB-8EBE90CF7FDA}" presName="sibTrans" presStyleLbl="sibTrans2D1" presStyleIdx="0" presStyleCnt="0"/>
      <dgm:spPr/>
    </dgm:pt>
    <dgm:pt modelId="{C728C33F-49AB-4723-948C-ECD0E5F74C91}" type="pres">
      <dgm:prSet presAssocID="{D69ADC33-CA40-4D2D-9AFA-293AA23E11A4}" presName="compNode" presStyleCnt="0"/>
      <dgm:spPr/>
    </dgm:pt>
    <dgm:pt modelId="{F494B2FA-5ED4-4C47-BCA2-BD568DC9648E}" type="pres">
      <dgm:prSet presAssocID="{D69ADC33-CA40-4D2D-9AFA-293AA23E11A4}" presName="iconBgRect" presStyleLbl="bgShp" presStyleIdx="1" presStyleCnt="4"/>
      <dgm:spPr/>
    </dgm:pt>
    <dgm:pt modelId="{98B1F209-FE08-48C3-8F47-E7D7D67FAF8B}" type="pres">
      <dgm:prSet presAssocID="{D69ADC33-CA40-4D2D-9AFA-293AA23E11A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ers"/>
        </a:ext>
      </dgm:extLst>
    </dgm:pt>
    <dgm:pt modelId="{F8DF05DD-AA76-498D-827B-E3E59E8AFB98}" type="pres">
      <dgm:prSet presAssocID="{D69ADC33-CA40-4D2D-9AFA-293AA23E11A4}" presName="spaceRect" presStyleCnt="0"/>
      <dgm:spPr/>
    </dgm:pt>
    <dgm:pt modelId="{AF6E495F-9D59-40DE-A62B-C67BCACA5250}" type="pres">
      <dgm:prSet presAssocID="{D69ADC33-CA40-4D2D-9AFA-293AA23E11A4}" presName="textRect" presStyleLbl="revTx" presStyleIdx="1" presStyleCnt="4">
        <dgm:presLayoutVars>
          <dgm:chMax val="1"/>
          <dgm:chPref val="1"/>
        </dgm:presLayoutVars>
      </dgm:prSet>
      <dgm:spPr/>
    </dgm:pt>
    <dgm:pt modelId="{DBAFB48A-3D96-4F74-829A-0A2FE909395A}" type="pres">
      <dgm:prSet presAssocID="{BB59FCA6-66A1-424D-BDF9-98609077B7BC}" presName="sibTrans" presStyleLbl="sibTrans2D1" presStyleIdx="0" presStyleCnt="0"/>
      <dgm:spPr/>
    </dgm:pt>
    <dgm:pt modelId="{D63B2237-4946-4E65-ADC3-315F48AC8DD0}" type="pres">
      <dgm:prSet presAssocID="{7F127AE5-B761-48E3-A58E-B6769CBEF8A5}" presName="compNode" presStyleCnt="0"/>
      <dgm:spPr/>
    </dgm:pt>
    <dgm:pt modelId="{47A0FCA1-56B0-4620-86A7-FC02773EBBB6}" type="pres">
      <dgm:prSet presAssocID="{7F127AE5-B761-48E3-A58E-B6769CBEF8A5}" presName="iconBgRect" presStyleLbl="bgShp" presStyleIdx="2" presStyleCnt="4"/>
      <dgm:spPr/>
    </dgm:pt>
    <dgm:pt modelId="{55E896C0-A92C-4FC9-9ADA-7FE4DD70A61D}" type="pres">
      <dgm:prSet presAssocID="{7F127AE5-B761-48E3-A58E-B6769CBEF8A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stronaut"/>
        </a:ext>
      </dgm:extLst>
    </dgm:pt>
    <dgm:pt modelId="{FF9F0CFE-8455-4E37-8370-3FC43F154063}" type="pres">
      <dgm:prSet presAssocID="{7F127AE5-B761-48E3-A58E-B6769CBEF8A5}" presName="spaceRect" presStyleCnt="0"/>
      <dgm:spPr/>
    </dgm:pt>
    <dgm:pt modelId="{7C1DF88B-C783-467F-A3C7-F6BAD613EDF9}" type="pres">
      <dgm:prSet presAssocID="{7F127AE5-B761-48E3-A58E-B6769CBEF8A5}" presName="textRect" presStyleLbl="revTx" presStyleIdx="2" presStyleCnt="4">
        <dgm:presLayoutVars>
          <dgm:chMax val="1"/>
          <dgm:chPref val="1"/>
        </dgm:presLayoutVars>
      </dgm:prSet>
      <dgm:spPr/>
    </dgm:pt>
    <dgm:pt modelId="{008D31BF-0515-460E-A771-966F57F1F290}" type="pres">
      <dgm:prSet presAssocID="{23DF7131-AC85-4E60-8991-856E583CC0E8}" presName="sibTrans" presStyleLbl="sibTrans2D1" presStyleIdx="0" presStyleCnt="0"/>
      <dgm:spPr/>
    </dgm:pt>
    <dgm:pt modelId="{A9AA3AAA-616B-40FD-9918-1D8C34BDCF11}" type="pres">
      <dgm:prSet presAssocID="{19D899ED-980B-4252-86E6-50BDF6FAB334}" presName="compNode" presStyleCnt="0"/>
      <dgm:spPr/>
    </dgm:pt>
    <dgm:pt modelId="{DB6A6E66-4CE1-435D-8003-D360CB0D0D75}" type="pres">
      <dgm:prSet presAssocID="{19D899ED-980B-4252-86E6-50BDF6FAB334}" presName="iconBgRect" presStyleLbl="bgShp" presStyleIdx="3" presStyleCnt="4"/>
      <dgm:spPr/>
    </dgm:pt>
    <dgm:pt modelId="{BBFA5B84-7C7B-421E-90E1-882CCB8AC0AB}" type="pres">
      <dgm:prSet presAssocID="{19D899ED-980B-4252-86E6-50BDF6FAB3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D34AEBFA-9725-4FFD-AA68-278B801E1AFA}" type="pres">
      <dgm:prSet presAssocID="{19D899ED-980B-4252-86E6-50BDF6FAB334}" presName="spaceRect" presStyleCnt="0"/>
      <dgm:spPr/>
    </dgm:pt>
    <dgm:pt modelId="{ECAD74BF-3B14-4D5A-98E2-31E7EA14D5B1}" type="pres">
      <dgm:prSet presAssocID="{19D899ED-980B-4252-86E6-50BDF6FAB334}" presName="textRect" presStyleLbl="revTx" presStyleIdx="3" presStyleCnt="4">
        <dgm:presLayoutVars>
          <dgm:chMax val="1"/>
          <dgm:chPref val="1"/>
        </dgm:presLayoutVars>
      </dgm:prSet>
      <dgm:spPr/>
    </dgm:pt>
  </dgm:ptLst>
  <dgm:cxnLst>
    <dgm:cxn modelId="{3137431D-43D3-4457-8D05-6E05C1E62C70}" type="presOf" srcId="{23DF7131-AC85-4E60-8991-856E583CC0E8}" destId="{008D31BF-0515-460E-A771-966F57F1F290}" srcOrd="0" destOrd="0" presId="urn:microsoft.com/office/officeart/2018/2/layout/IconCircleList"/>
    <dgm:cxn modelId="{39F31320-4DCD-4AD1-B4EE-310BFFAE40A2}" srcId="{7FD4EA55-E832-427A-9500-EB0013D29C04}" destId="{19D899ED-980B-4252-86E6-50BDF6FAB334}" srcOrd="3" destOrd="0" parTransId="{43E97660-8E7A-4E7C-9778-852C8E8DE582}" sibTransId="{F7ECDFDD-6BC8-4130-9C35-C04757805622}"/>
    <dgm:cxn modelId="{D326CB23-7C88-4665-91B6-9E4C1B942EF8}" type="presOf" srcId="{9A9E742B-41D9-4DE3-9C7A-0A5CAE3F83F9}" destId="{F543E0BB-15F9-4C9E-BDE2-7A315162645C}" srcOrd="0" destOrd="0" presId="urn:microsoft.com/office/officeart/2018/2/layout/IconCircleList"/>
    <dgm:cxn modelId="{7B67F929-8AE6-4049-A5A6-3E0F21A9CDB4}" type="presOf" srcId="{D69ADC33-CA40-4D2D-9AFA-293AA23E11A4}" destId="{AF6E495F-9D59-40DE-A62B-C67BCACA5250}" srcOrd="0" destOrd="0" presId="urn:microsoft.com/office/officeart/2018/2/layout/IconCircleList"/>
    <dgm:cxn modelId="{5747005B-5C3A-4F8A-851C-6A2441E2F1D3}" type="presOf" srcId="{E3BD8704-4E0B-4CA0-99CB-8EBE90CF7FDA}" destId="{2733E121-B7F6-4D5D-96CC-C23B3FF90693}" srcOrd="0" destOrd="0" presId="urn:microsoft.com/office/officeart/2018/2/layout/IconCircleList"/>
    <dgm:cxn modelId="{BC71EB45-94D3-46CF-8633-46FEDB4FE0E8}" srcId="{7FD4EA55-E832-427A-9500-EB0013D29C04}" destId="{D69ADC33-CA40-4D2D-9AFA-293AA23E11A4}" srcOrd="1" destOrd="0" parTransId="{C34E2C94-E8A1-4A4B-B95F-C82051ABD19C}" sibTransId="{BB59FCA6-66A1-424D-BDF9-98609077B7BC}"/>
    <dgm:cxn modelId="{C450318C-005C-487B-B290-321398436019}" type="presOf" srcId="{7FD4EA55-E832-427A-9500-EB0013D29C04}" destId="{02BAF054-942A-4897-97D9-FE844211DEAB}" srcOrd="0" destOrd="0" presId="urn:microsoft.com/office/officeart/2018/2/layout/IconCircleList"/>
    <dgm:cxn modelId="{FEC0E39A-7E0C-4280-9D1C-468CFAD60FCF}" type="presOf" srcId="{BB59FCA6-66A1-424D-BDF9-98609077B7BC}" destId="{DBAFB48A-3D96-4F74-829A-0A2FE909395A}" srcOrd="0" destOrd="0" presId="urn:microsoft.com/office/officeart/2018/2/layout/IconCircleList"/>
    <dgm:cxn modelId="{CC2842E1-2E1B-424C-8E56-9C61696D9CC4}" srcId="{7FD4EA55-E832-427A-9500-EB0013D29C04}" destId="{9A9E742B-41D9-4DE3-9C7A-0A5CAE3F83F9}" srcOrd="0" destOrd="0" parTransId="{0CD81FC0-AB79-494B-B953-7E825BF4BF58}" sibTransId="{E3BD8704-4E0B-4CA0-99CB-8EBE90CF7FDA}"/>
    <dgm:cxn modelId="{463958E6-8ACD-4C3C-A1B7-41138D36E046}" srcId="{7FD4EA55-E832-427A-9500-EB0013D29C04}" destId="{7F127AE5-B761-48E3-A58E-B6769CBEF8A5}" srcOrd="2" destOrd="0" parTransId="{E3890C39-7D83-42D2-A0A4-7870744E1F6B}" sibTransId="{23DF7131-AC85-4E60-8991-856E583CC0E8}"/>
    <dgm:cxn modelId="{135864F6-ABF1-444A-8B33-A5D145B4D5DA}" type="presOf" srcId="{7F127AE5-B761-48E3-A58E-B6769CBEF8A5}" destId="{7C1DF88B-C783-467F-A3C7-F6BAD613EDF9}" srcOrd="0" destOrd="0" presId="urn:microsoft.com/office/officeart/2018/2/layout/IconCircleList"/>
    <dgm:cxn modelId="{822F77F9-5BDF-491F-862A-3632E23D016D}" type="presOf" srcId="{19D899ED-980B-4252-86E6-50BDF6FAB334}" destId="{ECAD74BF-3B14-4D5A-98E2-31E7EA14D5B1}" srcOrd="0" destOrd="0" presId="urn:microsoft.com/office/officeart/2018/2/layout/IconCircleList"/>
    <dgm:cxn modelId="{A991FB58-88A3-4AB4-84DB-42CEC44F87FA}" type="presParOf" srcId="{02BAF054-942A-4897-97D9-FE844211DEAB}" destId="{12D54BE5-B0AF-4B15-AD69-22167C8FF10F}" srcOrd="0" destOrd="0" presId="urn:microsoft.com/office/officeart/2018/2/layout/IconCircleList"/>
    <dgm:cxn modelId="{07A1A479-1D80-4BE3-8CEC-EEA523834D75}" type="presParOf" srcId="{12D54BE5-B0AF-4B15-AD69-22167C8FF10F}" destId="{6CDCCC5D-73DA-4741-AAB7-8A8CAC9AA2DF}" srcOrd="0" destOrd="0" presId="urn:microsoft.com/office/officeart/2018/2/layout/IconCircleList"/>
    <dgm:cxn modelId="{BE0599EA-2C6B-484A-A343-AC8944653877}" type="presParOf" srcId="{6CDCCC5D-73DA-4741-AAB7-8A8CAC9AA2DF}" destId="{7E467536-D73D-4253-88F0-40B6730377B8}" srcOrd="0" destOrd="0" presId="urn:microsoft.com/office/officeart/2018/2/layout/IconCircleList"/>
    <dgm:cxn modelId="{47D3357C-9170-442A-9A0A-9A565EEF5198}" type="presParOf" srcId="{6CDCCC5D-73DA-4741-AAB7-8A8CAC9AA2DF}" destId="{5E45328A-ADA1-4899-B159-12F08C5DF1A5}" srcOrd="1" destOrd="0" presId="urn:microsoft.com/office/officeart/2018/2/layout/IconCircleList"/>
    <dgm:cxn modelId="{D42D2598-0D45-40CE-BC3E-998A2D08AF33}" type="presParOf" srcId="{6CDCCC5D-73DA-4741-AAB7-8A8CAC9AA2DF}" destId="{0CB697C2-8D55-4CBC-BC4A-E48B481BDB21}" srcOrd="2" destOrd="0" presId="urn:microsoft.com/office/officeart/2018/2/layout/IconCircleList"/>
    <dgm:cxn modelId="{919164E9-ADD7-4C84-B0B6-F90546CAD6C7}" type="presParOf" srcId="{6CDCCC5D-73DA-4741-AAB7-8A8CAC9AA2DF}" destId="{F543E0BB-15F9-4C9E-BDE2-7A315162645C}" srcOrd="3" destOrd="0" presId="urn:microsoft.com/office/officeart/2018/2/layout/IconCircleList"/>
    <dgm:cxn modelId="{1F60A158-B50F-40FD-87E5-094A49E73DBB}" type="presParOf" srcId="{12D54BE5-B0AF-4B15-AD69-22167C8FF10F}" destId="{2733E121-B7F6-4D5D-96CC-C23B3FF90693}" srcOrd="1" destOrd="0" presId="urn:microsoft.com/office/officeart/2018/2/layout/IconCircleList"/>
    <dgm:cxn modelId="{F854E43F-BE82-4C90-86BC-4E365D54AA66}" type="presParOf" srcId="{12D54BE5-B0AF-4B15-AD69-22167C8FF10F}" destId="{C728C33F-49AB-4723-948C-ECD0E5F74C91}" srcOrd="2" destOrd="0" presId="urn:microsoft.com/office/officeart/2018/2/layout/IconCircleList"/>
    <dgm:cxn modelId="{00C6070C-0D17-4EC5-B8F1-8B9A18A99D46}" type="presParOf" srcId="{C728C33F-49AB-4723-948C-ECD0E5F74C91}" destId="{F494B2FA-5ED4-4C47-BCA2-BD568DC9648E}" srcOrd="0" destOrd="0" presId="urn:microsoft.com/office/officeart/2018/2/layout/IconCircleList"/>
    <dgm:cxn modelId="{6C7CA094-48BD-468B-90F0-C0AEAB11742E}" type="presParOf" srcId="{C728C33F-49AB-4723-948C-ECD0E5F74C91}" destId="{98B1F209-FE08-48C3-8F47-E7D7D67FAF8B}" srcOrd="1" destOrd="0" presId="urn:microsoft.com/office/officeart/2018/2/layout/IconCircleList"/>
    <dgm:cxn modelId="{BE0BE778-7267-40B3-9951-B928FA6294CF}" type="presParOf" srcId="{C728C33F-49AB-4723-948C-ECD0E5F74C91}" destId="{F8DF05DD-AA76-498D-827B-E3E59E8AFB98}" srcOrd="2" destOrd="0" presId="urn:microsoft.com/office/officeart/2018/2/layout/IconCircleList"/>
    <dgm:cxn modelId="{D355C0E5-FE15-45EE-9F0A-FA099F384E72}" type="presParOf" srcId="{C728C33F-49AB-4723-948C-ECD0E5F74C91}" destId="{AF6E495F-9D59-40DE-A62B-C67BCACA5250}" srcOrd="3" destOrd="0" presId="urn:microsoft.com/office/officeart/2018/2/layout/IconCircleList"/>
    <dgm:cxn modelId="{DC140458-3E11-42FC-BC78-9E1996B4CE0C}" type="presParOf" srcId="{12D54BE5-B0AF-4B15-AD69-22167C8FF10F}" destId="{DBAFB48A-3D96-4F74-829A-0A2FE909395A}" srcOrd="3" destOrd="0" presId="urn:microsoft.com/office/officeart/2018/2/layout/IconCircleList"/>
    <dgm:cxn modelId="{993A19E7-66AD-44B0-97F8-E214D97BAA9E}" type="presParOf" srcId="{12D54BE5-B0AF-4B15-AD69-22167C8FF10F}" destId="{D63B2237-4946-4E65-ADC3-315F48AC8DD0}" srcOrd="4" destOrd="0" presId="urn:microsoft.com/office/officeart/2018/2/layout/IconCircleList"/>
    <dgm:cxn modelId="{96E4C171-679C-45F4-9FF4-C9986411A376}" type="presParOf" srcId="{D63B2237-4946-4E65-ADC3-315F48AC8DD0}" destId="{47A0FCA1-56B0-4620-86A7-FC02773EBBB6}" srcOrd="0" destOrd="0" presId="urn:microsoft.com/office/officeart/2018/2/layout/IconCircleList"/>
    <dgm:cxn modelId="{49A7219F-E1EA-493D-8714-B953CE931836}" type="presParOf" srcId="{D63B2237-4946-4E65-ADC3-315F48AC8DD0}" destId="{55E896C0-A92C-4FC9-9ADA-7FE4DD70A61D}" srcOrd="1" destOrd="0" presId="urn:microsoft.com/office/officeart/2018/2/layout/IconCircleList"/>
    <dgm:cxn modelId="{C4066464-6BE4-4353-938A-D712A1C144F2}" type="presParOf" srcId="{D63B2237-4946-4E65-ADC3-315F48AC8DD0}" destId="{FF9F0CFE-8455-4E37-8370-3FC43F154063}" srcOrd="2" destOrd="0" presId="urn:microsoft.com/office/officeart/2018/2/layout/IconCircleList"/>
    <dgm:cxn modelId="{FE50DF92-3533-4B0A-A8BF-00A60650A044}" type="presParOf" srcId="{D63B2237-4946-4E65-ADC3-315F48AC8DD0}" destId="{7C1DF88B-C783-467F-A3C7-F6BAD613EDF9}" srcOrd="3" destOrd="0" presId="urn:microsoft.com/office/officeart/2018/2/layout/IconCircleList"/>
    <dgm:cxn modelId="{3F25E95F-C52F-4D14-9B27-C2CB91BA097E}" type="presParOf" srcId="{12D54BE5-B0AF-4B15-AD69-22167C8FF10F}" destId="{008D31BF-0515-460E-A771-966F57F1F290}" srcOrd="5" destOrd="0" presId="urn:microsoft.com/office/officeart/2018/2/layout/IconCircleList"/>
    <dgm:cxn modelId="{9BB316DD-7216-47D5-81C9-7AC1CF12BD43}" type="presParOf" srcId="{12D54BE5-B0AF-4B15-AD69-22167C8FF10F}" destId="{A9AA3AAA-616B-40FD-9918-1D8C34BDCF11}" srcOrd="6" destOrd="0" presId="urn:microsoft.com/office/officeart/2018/2/layout/IconCircleList"/>
    <dgm:cxn modelId="{5BB4EB0D-967A-45A2-99B4-19EF94C0778D}" type="presParOf" srcId="{A9AA3AAA-616B-40FD-9918-1D8C34BDCF11}" destId="{DB6A6E66-4CE1-435D-8003-D360CB0D0D75}" srcOrd="0" destOrd="0" presId="urn:microsoft.com/office/officeart/2018/2/layout/IconCircleList"/>
    <dgm:cxn modelId="{A28AF6DC-2775-4D5C-BF03-ACBD22FFFD72}" type="presParOf" srcId="{A9AA3AAA-616B-40FD-9918-1D8C34BDCF11}" destId="{BBFA5B84-7C7B-421E-90E1-882CCB8AC0AB}" srcOrd="1" destOrd="0" presId="urn:microsoft.com/office/officeart/2018/2/layout/IconCircleList"/>
    <dgm:cxn modelId="{7A56D6E7-0EF9-4868-A643-1305475FA20A}" type="presParOf" srcId="{A9AA3AAA-616B-40FD-9918-1D8C34BDCF11}" destId="{D34AEBFA-9725-4FFD-AA68-278B801E1AFA}" srcOrd="2" destOrd="0" presId="urn:microsoft.com/office/officeart/2018/2/layout/IconCircleList"/>
    <dgm:cxn modelId="{F8D2AC03-DCDE-483B-8A09-D6403556CE6F}" type="presParOf" srcId="{A9AA3AAA-616B-40FD-9918-1D8C34BDCF11}" destId="{ECAD74BF-3B14-4D5A-98E2-31E7EA14D5B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98BDD-8609-44B3-A853-96D4F67600DE}" type="doc">
      <dgm:prSet loTypeId="urn:microsoft.com/office/officeart/2005/8/layout/default" loCatId="list" qsTypeId="urn:microsoft.com/office/officeart/2005/8/quickstyle/simple1" qsCatId="simple" csTypeId="urn:microsoft.com/office/officeart/2018/5/colors/Iconchunking_neutralbg_accent2_2" csCatId="accent2" phldr="1"/>
      <dgm:spPr/>
      <dgm:t>
        <a:bodyPr/>
        <a:lstStyle/>
        <a:p>
          <a:endParaRPr lang="en-US"/>
        </a:p>
      </dgm:t>
    </dgm:pt>
    <dgm:pt modelId="{0D141EC2-6D32-49AA-BE62-B085FDC4060C}">
      <dgm:prSet custT="1"/>
      <dgm:spPr/>
      <dgm:t>
        <a:bodyPr/>
        <a:lstStyle/>
        <a:p>
          <a:r>
            <a:rPr lang="en-US" sz="1400" b="1" u="none" dirty="0"/>
            <a:t>Foundation: </a:t>
          </a:r>
          <a:r>
            <a:rPr lang="en-US" sz="1400" b="0" dirty="0"/>
            <a:t>The project was spearheaded by Albert York, a local retired master builder, after the local Rotary club became interested in his vision for an observatory</a:t>
          </a:r>
        </a:p>
      </dgm:t>
    </dgm:pt>
    <dgm:pt modelId="{1B601F6D-B46A-46A3-BBC5-AA1F86CED2E3}" type="parTrans" cxnId="{4418404B-C97E-41DF-96A7-7D6AEE3CB644}">
      <dgm:prSet/>
      <dgm:spPr/>
      <dgm:t>
        <a:bodyPr/>
        <a:lstStyle/>
        <a:p>
          <a:endParaRPr lang="en-US" sz="1800"/>
        </a:p>
      </dgm:t>
    </dgm:pt>
    <dgm:pt modelId="{BB6C714C-A86A-4FFA-8FB3-4F79F24BE28F}" type="sibTrans" cxnId="{4418404B-C97E-41DF-96A7-7D6AEE3CB644}">
      <dgm:prSet/>
      <dgm:spPr/>
      <dgm:t>
        <a:bodyPr/>
        <a:lstStyle/>
        <a:p>
          <a:endParaRPr lang="en-US"/>
        </a:p>
      </dgm:t>
    </dgm:pt>
    <dgm:pt modelId="{5A759AFA-29DC-4281-BDCB-8566509D2972}">
      <dgm:prSet custT="1"/>
      <dgm:spPr/>
      <dgm:t>
        <a:bodyPr/>
        <a:lstStyle/>
        <a:p>
          <a:r>
            <a:rPr lang="en-US" sz="1400" b="1" u="none" dirty="0"/>
            <a:t>Telescope</a:t>
          </a:r>
          <a:r>
            <a:rPr lang="en-US" sz="1400" b="0" dirty="0"/>
            <a:t>: The Observatory was designed to house a 5-inch telescope originally gifted by a local publican for viewing ships at sea.</a:t>
          </a:r>
        </a:p>
      </dgm:t>
    </dgm:pt>
    <dgm:pt modelId="{2620C0A0-E8C9-4C8F-8A58-E575BB9B738B}" type="parTrans" cxnId="{A9461827-A1E3-4A5D-919B-20D0BD6C8D8E}">
      <dgm:prSet/>
      <dgm:spPr/>
      <dgm:t>
        <a:bodyPr/>
        <a:lstStyle/>
        <a:p>
          <a:endParaRPr lang="en-US" sz="1800"/>
        </a:p>
      </dgm:t>
    </dgm:pt>
    <dgm:pt modelId="{276C6940-EF41-4E9B-BF11-8A73081C9418}" type="sibTrans" cxnId="{A9461827-A1E3-4A5D-919B-20D0BD6C8D8E}">
      <dgm:prSet/>
      <dgm:spPr/>
      <dgm:t>
        <a:bodyPr/>
        <a:lstStyle/>
        <a:p>
          <a:endParaRPr lang="en-US"/>
        </a:p>
      </dgm:t>
    </dgm:pt>
    <dgm:pt modelId="{5F8DAD8E-E3F0-4C3A-84A5-6D0151F81447}">
      <dgm:prSet/>
      <dgm:spPr/>
      <dgm:t>
        <a:bodyPr/>
        <a:lstStyle/>
        <a:p>
          <a:r>
            <a:rPr lang="en-US" b="1" u="none" dirty="0"/>
            <a:t>Location</a:t>
          </a:r>
          <a:r>
            <a:rPr lang="en-US" b="0" u="none" dirty="0"/>
            <a:t>: </a:t>
          </a:r>
          <a:r>
            <a:rPr lang="en-US" b="0" dirty="0"/>
            <a:t>It is built in Rotary Park, near Town Beach and was officially opened in 1965.</a:t>
          </a:r>
        </a:p>
      </dgm:t>
    </dgm:pt>
    <dgm:pt modelId="{F3AFEC7F-9F10-4D56-88B8-881E888EFC2E}" type="parTrans" cxnId="{52A5703B-DE77-48F0-89ED-5350286D1634}">
      <dgm:prSet/>
      <dgm:spPr/>
      <dgm:t>
        <a:bodyPr/>
        <a:lstStyle/>
        <a:p>
          <a:endParaRPr lang="en-US" sz="1800"/>
        </a:p>
      </dgm:t>
    </dgm:pt>
    <dgm:pt modelId="{F9BC7320-86E5-434B-9FB1-81E7BD617C56}" type="sibTrans" cxnId="{52A5703B-DE77-48F0-89ED-5350286D1634}">
      <dgm:prSet/>
      <dgm:spPr/>
      <dgm:t>
        <a:bodyPr/>
        <a:lstStyle/>
        <a:p>
          <a:endParaRPr lang="en-US"/>
        </a:p>
      </dgm:t>
    </dgm:pt>
    <dgm:pt modelId="{BF9E233F-C6C8-475D-8A2E-5610915EACF8}">
      <dgm:prSet/>
      <dgm:spPr/>
      <dgm:t>
        <a:bodyPr/>
        <a:lstStyle/>
        <a:p>
          <a:r>
            <a:rPr lang="en-US" b="1" u="none" dirty="0"/>
            <a:t>Management:</a:t>
          </a:r>
          <a:r>
            <a:rPr lang="en-US" b="1" u="sng" dirty="0"/>
            <a:t> </a:t>
          </a:r>
          <a:r>
            <a:rPr lang="en-US" b="0" dirty="0"/>
            <a:t>It has been managed by the volunteer – based Port Macquarie Astronomical Association.</a:t>
          </a:r>
        </a:p>
      </dgm:t>
    </dgm:pt>
    <dgm:pt modelId="{29397911-C740-4512-92C4-53B776217ADB}" type="parTrans" cxnId="{4AEC411D-B077-47F8-9139-69D101C954F1}">
      <dgm:prSet/>
      <dgm:spPr/>
      <dgm:t>
        <a:bodyPr/>
        <a:lstStyle/>
        <a:p>
          <a:endParaRPr lang="en-US" sz="1800"/>
        </a:p>
      </dgm:t>
    </dgm:pt>
    <dgm:pt modelId="{62824923-9184-41B3-81D3-AB645579C572}" type="sibTrans" cxnId="{4AEC411D-B077-47F8-9139-69D101C954F1}">
      <dgm:prSet/>
      <dgm:spPr/>
      <dgm:t>
        <a:bodyPr/>
        <a:lstStyle/>
        <a:p>
          <a:endParaRPr lang="en-US"/>
        </a:p>
      </dgm:t>
    </dgm:pt>
    <dgm:pt modelId="{84138705-8D1B-41A3-B069-761FAEA3EB80}" type="pres">
      <dgm:prSet presAssocID="{62A98BDD-8609-44B3-A853-96D4F67600DE}" presName="diagram" presStyleCnt="0">
        <dgm:presLayoutVars>
          <dgm:dir/>
          <dgm:resizeHandles val="exact"/>
        </dgm:presLayoutVars>
      </dgm:prSet>
      <dgm:spPr/>
    </dgm:pt>
    <dgm:pt modelId="{7D5EFD77-FEA6-4BA2-A2B4-DA48AE3D8B3E}" type="pres">
      <dgm:prSet presAssocID="{0D141EC2-6D32-49AA-BE62-B085FDC4060C}" presName="node" presStyleLbl="node1" presStyleIdx="0" presStyleCnt="4">
        <dgm:presLayoutVars>
          <dgm:bulletEnabled val="1"/>
        </dgm:presLayoutVars>
      </dgm:prSet>
      <dgm:spPr/>
    </dgm:pt>
    <dgm:pt modelId="{B9A68C73-4FD2-4C9A-90F1-4DBA84329A1C}" type="pres">
      <dgm:prSet presAssocID="{BB6C714C-A86A-4FFA-8FB3-4F79F24BE28F}" presName="sibTrans" presStyleCnt="0"/>
      <dgm:spPr/>
    </dgm:pt>
    <dgm:pt modelId="{D5603BEC-0E1D-4482-921E-FB69F8853437}" type="pres">
      <dgm:prSet presAssocID="{5A759AFA-29DC-4281-BDCB-8566509D2972}" presName="node" presStyleLbl="node1" presStyleIdx="1" presStyleCnt="4">
        <dgm:presLayoutVars>
          <dgm:bulletEnabled val="1"/>
        </dgm:presLayoutVars>
      </dgm:prSet>
      <dgm:spPr/>
    </dgm:pt>
    <dgm:pt modelId="{EA4C45F1-8741-4E05-B18D-0BE52D19A6BD}" type="pres">
      <dgm:prSet presAssocID="{276C6940-EF41-4E9B-BF11-8A73081C9418}" presName="sibTrans" presStyleCnt="0"/>
      <dgm:spPr/>
    </dgm:pt>
    <dgm:pt modelId="{099D6986-D592-4557-9711-056BA29350E4}" type="pres">
      <dgm:prSet presAssocID="{5F8DAD8E-E3F0-4C3A-84A5-6D0151F81447}" presName="node" presStyleLbl="node1" presStyleIdx="2" presStyleCnt="4">
        <dgm:presLayoutVars>
          <dgm:bulletEnabled val="1"/>
        </dgm:presLayoutVars>
      </dgm:prSet>
      <dgm:spPr/>
    </dgm:pt>
    <dgm:pt modelId="{87064683-E9DE-4143-B412-BAA4826DC65A}" type="pres">
      <dgm:prSet presAssocID="{F9BC7320-86E5-434B-9FB1-81E7BD617C56}" presName="sibTrans" presStyleCnt="0"/>
      <dgm:spPr/>
    </dgm:pt>
    <dgm:pt modelId="{64F95E3F-2344-4150-A324-E30BFF856912}" type="pres">
      <dgm:prSet presAssocID="{BF9E233F-C6C8-475D-8A2E-5610915EACF8}" presName="node" presStyleLbl="node1" presStyleIdx="3" presStyleCnt="4">
        <dgm:presLayoutVars>
          <dgm:bulletEnabled val="1"/>
        </dgm:presLayoutVars>
      </dgm:prSet>
      <dgm:spPr/>
    </dgm:pt>
  </dgm:ptLst>
  <dgm:cxnLst>
    <dgm:cxn modelId="{4AEC411D-B077-47F8-9139-69D101C954F1}" srcId="{62A98BDD-8609-44B3-A853-96D4F67600DE}" destId="{BF9E233F-C6C8-475D-8A2E-5610915EACF8}" srcOrd="3" destOrd="0" parTransId="{29397911-C740-4512-92C4-53B776217ADB}" sibTransId="{62824923-9184-41B3-81D3-AB645579C572}"/>
    <dgm:cxn modelId="{A9461827-A1E3-4A5D-919B-20D0BD6C8D8E}" srcId="{62A98BDD-8609-44B3-A853-96D4F67600DE}" destId="{5A759AFA-29DC-4281-BDCB-8566509D2972}" srcOrd="1" destOrd="0" parTransId="{2620C0A0-E8C9-4C8F-8A58-E575BB9B738B}" sibTransId="{276C6940-EF41-4E9B-BF11-8A73081C9418}"/>
    <dgm:cxn modelId="{D535AC2F-A2E9-4551-9D04-846C8B66BD28}" type="presOf" srcId="{BF9E233F-C6C8-475D-8A2E-5610915EACF8}" destId="{64F95E3F-2344-4150-A324-E30BFF856912}" srcOrd="0" destOrd="0" presId="urn:microsoft.com/office/officeart/2005/8/layout/default"/>
    <dgm:cxn modelId="{52A5703B-DE77-48F0-89ED-5350286D1634}" srcId="{62A98BDD-8609-44B3-A853-96D4F67600DE}" destId="{5F8DAD8E-E3F0-4C3A-84A5-6D0151F81447}" srcOrd="2" destOrd="0" parTransId="{F3AFEC7F-9F10-4D56-88B8-881E888EFC2E}" sibTransId="{F9BC7320-86E5-434B-9FB1-81E7BD617C56}"/>
    <dgm:cxn modelId="{4418404B-C97E-41DF-96A7-7D6AEE3CB644}" srcId="{62A98BDD-8609-44B3-A853-96D4F67600DE}" destId="{0D141EC2-6D32-49AA-BE62-B085FDC4060C}" srcOrd="0" destOrd="0" parTransId="{1B601F6D-B46A-46A3-BBC5-AA1F86CED2E3}" sibTransId="{BB6C714C-A86A-4FFA-8FB3-4F79F24BE28F}"/>
    <dgm:cxn modelId="{F4BB4894-2BEE-46D3-AC18-9DF48FEE8AE6}" type="presOf" srcId="{5A759AFA-29DC-4281-BDCB-8566509D2972}" destId="{D5603BEC-0E1D-4482-921E-FB69F8853437}" srcOrd="0" destOrd="0" presId="urn:microsoft.com/office/officeart/2005/8/layout/default"/>
    <dgm:cxn modelId="{3F2682E8-221B-4C9B-8BF9-DB1EA6961AC8}" type="presOf" srcId="{62A98BDD-8609-44B3-A853-96D4F67600DE}" destId="{84138705-8D1B-41A3-B069-761FAEA3EB80}" srcOrd="0" destOrd="0" presId="urn:microsoft.com/office/officeart/2005/8/layout/default"/>
    <dgm:cxn modelId="{5A7294F6-DD0A-431E-A6D9-3A632D202E23}" type="presOf" srcId="{5F8DAD8E-E3F0-4C3A-84A5-6D0151F81447}" destId="{099D6986-D592-4557-9711-056BA29350E4}" srcOrd="0" destOrd="0" presId="urn:microsoft.com/office/officeart/2005/8/layout/default"/>
    <dgm:cxn modelId="{2980CAF8-67D7-4BF5-8E43-717565490B47}" type="presOf" srcId="{0D141EC2-6D32-49AA-BE62-B085FDC4060C}" destId="{7D5EFD77-FEA6-4BA2-A2B4-DA48AE3D8B3E}" srcOrd="0" destOrd="0" presId="urn:microsoft.com/office/officeart/2005/8/layout/default"/>
    <dgm:cxn modelId="{EE711EC2-9220-46A1-B5C0-114F5B358252}" type="presParOf" srcId="{84138705-8D1B-41A3-B069-761FAEA3EB80}" destId="{7D5EFD77-FEA6-4BA2-A2B4-DA48AE3D8B3E}" srcOrd="0" destOrd="0" presId="urn:microsoft.com/office/officeart/2005/8/layout/default"/>
    <dgm:cxn modelId="{410D4170-7F49-42D4-98B4-03453073BAEE}" type="presParOf" srcId="{84138705-8D1B-41A3-B069-761FAEA3EB80}" destId="{B9A68C73-4FD2-4C9A-90F1-4DBA84329A1C}" srcOrd="1" destOrd="0" presId="urn:microsoft.com/office/officeart/2005/8/layout/default"/>
    <dgm:cxn modelId="{695335CA-34EB-4F05-AB29-4CD158601FA5}" type="presParOf" srcId="{84138705-8D1B-41A3-B069-761FAEA3EB80}" destId="{D5603BEC-0E1D-4482-921E-FB69F8853437}" srcOrd="2" destOrd="0" presId="urn:microsoft.com/office/officeart/2005/8/layout/default"/>
    <dgm:cxn modelId="{3C983B66-D836-4D37-9FCB-6CABD6A06EF5}" type="presParOf" srcId="{84138705-8D1B-41A3-B069-761FAEA3EB80}" destId="{EA4C45F1-8741-4E05-B18D-0BE52D19A6BD}" srcOrd="3" destOrd="0" presId="urn:microsoft.com/office/officeart/2005/8/layout/default"/>
    <dgm:cxn modelId="{F37109BD-C008-4595-B137-E50FE2CE3C26}" type="presParOf" srcId="{84138705-8D1B-41A3-B069-761FAEA3EB80}" destId="{099D6986-D592-4557-9711-056BA29350E4}" srcOrd="4" destOrd="0" presId="urn:microsoft.com/office/officeart/2005/8/layout/default"/>
    <dgm:cxn modelId="{D365C688-4466-4230-AC63-D53558B6010C}" type="presParOf" srcId="{84138705-8D1B-41A3-B069-761FAEA3EB80}" destId="{87064683-E9DE-4143-B412-BAA4826DC65A}" srcOrd="5" destOrd="0" presId="urn:microsoft.com/office/officeart/2005/8/layout/default"/>
    <dgm:cxn modelId="{AAC00077-A312-48C3-9634-E8C220E781E1}" type="presParOf" srcId="{84138705-8D1B-41A3-B069-761FAEA3EB80}" destId="{64F95E3F-2344-4150-A324-E30BFF856912}"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67536-D73D-4253-88F0-40B6730377B8}">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45328A-ADA1-4899-B159-12F08C5DF1A5}">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43E0BB-15F9-4C9E-BDE2-7A315162645C}">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President: The current president is Chris Francis</a:t>
          </a:r>
          <a:endParaRPr lang="en-AU" sz="2000" kern="1200" dirty="0"/>
        </a:p>
      </dsp:txBody>
      <dsp:txXfrm>
        <a:off x="1834517" y="469890"/>
        <a:ext cx="3148942" cy="1335915"/>
      </dsp:txXfrm>
    </dsp:sp>
    <dsp:sp modelId="{F494B2FA-5ED4-4C47-BCA2-BD568DC9648E}">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B1F209-FE08-48C3-8F47-E7D7D67FAF8B}">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6E495F-9D59-40DE-A62B-C67BCACA5250}">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Committee Members: The committee is composed of various volunteer members who are eligible to serve after becoming “Ordinary Members”</a:t>
          </a:r>
          <a:endParaRPr lang="en-AU" sz="2000" kern="1200" dirty="0"/>
        </a:p>
      </dsp:txBody>
      <dsp:txXfrm>
        <a:off x="7154322" y="469890"/>
        <a:ext cx="3148942" cy="1335915"/>
      </dsp:txXfrm>
    </dsp:sp>
    <dsp:sp modelId="{47A0FCA1-56B0-4620-86A7-FC02773EBBB6}">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E896C0-A92C-4FC9-9ADA-7FE4DD70A61D}">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1DF88B-C783-467F-A3C7-F6BAD613EDF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i="0" kern="1200" dirty="0"/>
            <a:t>Patron: The Association’s patron is Professor Fred Watson AM, Australia’s first Astronomer-at-large.</a:t>
          </a:r>
          <a:endParaRPr lang="en-AU" sz="2000" kern="1200" dirty="0"/>
        </a:p>
      </dsp:txBody>
      <dsp:txXfrm>
        <a:off x="1834517" y="2545532"/>
        <a:ext cx="3148942" cy="1335915"/>
      </dsp:txXfrm>
    </dsp:sp>
    <dsp:sp modelId="{DB6A6E66-4CE1-435D-8003-D360CB0D0D7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FA5B84-7C7B-421E-90E1-882CCB8AC0AB}">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AD74BF-3B14-4D5A-98E2-31E7EA14D5B1}">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b="1" kern="1200" dirty="0"/>
            <a:t>Volunteers: The PMAA is run by its active members who volunteer their time for various activities, including open nights, administration, fundraising and maintenance.</a:t>
          </a:r>
          <a:endParaRPr lang="en-AU" sz="2000" kern="1200" dirty="0"/>
        </a:p>
      </dsp:txBody>
      <dsp:txXfrm>
        <a:off x="7154322" y="2545532"/>
        <a:ext cx="3148942" cy="13359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5EFD77-FEA6-4BA2-A2B4-DA48AE3D8B3E}">
      <dsp:nvSpPr>
        <dsp:cNvPr id="0" name=""/>
        <dsp:cNvSpPr/>
      </dsp:nvSpPr>
      <dsp:spPr>
        <a:xfrm>
          <a:off x="552669" y="2764"/>
          <a:ext cx="2273368" cy="1364021"/>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t>Foundation: </a:t>
          </a:r>
          <a:r>
            <a:rPr lang="en-US" sz="1400" b="0" kern="1200" dirty="0"/>
            <a:t>The project was spearheaded by Albert York, a local retired master builder, after the local Rotary club became interested in his vision for an observatory</a:t>
          </a:r>
        </a:p>
      </dsp:txBody>
      <dsp:txXfrm>
        <a:off x="552669" y="2764"/>
        <a:ext cx="2273368" cy="1364021"/>
      </dsp:txXfrm>
    </dsp:sp>
    <dsp:sp modelId="{D5603BEC-0E1D-4482-921E-FB69F8853437}">
      <dsp:nvSpPr>
        <dsp:cNvPr id="0" name=""/>
        <dsp:cNvSpPr/>
      </dsp:nvSpPr>
      <dsp:spPr>
        <a:xfrm>
          <a:off x="552669" y="1594122"/>
          <a:ext cx="2273368" cy="1364021"/>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t>Telescope</a:t>
          </a:r>
          <a:r>
            <a:rPr lang="en-US" sz="1400" b="0" kern="1200" dirty="0"/>
            <a:t>: The Observatory was designed to house a 5-inch telescope originally gifted by a local publican for viewing ships at sea.</a:t>
          </a:r>
        </a:p>
      </dsp:txBody>
      <dsp:txXfrm>
        <a:off x="552669" y="1594122"/>
        <a:ext cx="2273368" cy="1364021"/>
      </dsp:txXfrm>
    </dsp:sp>
    <dsp:sp modelId="{099D6986-D592-4557-9711-056BA29350E4}">
      <dsp:nvSpPr>
        <dsp:cNvPr id="0" name=""/>
        <dsp:cNvSpPr/>
      </dsp:nvSpPr>
      <dsp:spPr>
        <a:xfrm>
          <a:off x="552669" y="3185480"/>
          <a:ext cx="2273368" cy="1364021"/>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none" kern="1200" dirty="0"/>
            <a:t>Location</a:t>
          </a:r>
          <a:r>
            <a:rPr lang="en-US" sz="1600" b="0" u="none" kern="1200" dirty="0"/>
            <a:t>: </a:t>
          </a:r>
          <a:r>
            <a:rPr lang="en-US" sz="1600" b="0" kern="1200" dirty="0"/>
            <a:t>It is built in Rotary Park, near Town Beach and was officially opened in 1965.</a:t>
          </a:r>
        </a:p>
      </dsp:txBody>
      <dsp:txXfrm>
        <a:off x="552669" y="3185480"/>
        <a:ext cx="2273368" cy="1364021"/>
      </dsp:txXfrm>
    </dsp:sp>
    <dsp:sp modelId="{64F95E3F-2344-4150-A324-E30BFF856912}">
      <dsp:nvSpPr>
        <dsp:cNvPr id="0" name=""/>
        <dsp:cNvSpPr/>
      </dsp:nvSpPr>
      <dsp:spPr>
        <a:xfrm>
          <a:off x="552669" y="4776839"/>
          <a:ext cx="2273368" cy="1364021"/>
        </a:xfrm>
        <a:prstGeom prst="rect">
          <a:avLst/>
        </a:prstGeom>
        <a:solidFill>
          <a:schemeClr val="accent2">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none" kern="1200" dirty="0"/>
            <a:t>Management:</a:t>
          </a:r>
          <a:r>
            <a:rPr lang="en-US" sz="1600" b="1" u="sng" kern="1200" dirty="0"/>
            <a:t> </a:t>
          </a:r>
          <a:r>
            <a:rPr lang="en-US" sz="1600" b="0" kern="1200" dirty="0"/>
            <a:t>It has been managed by the volunteer – based Port Macquarie Astronomical Association.</a:t>
          </a:r>
        </a:p>
      </dsp:txBody>
      <dsp:txXfrm>
        <a:off x="552669" y="4776839"/>
        <a:ext cx="2273368" cy="136402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9A3838-E877-4F43-904B-EB632E58C004}" type="datetimeFigureOut">
              <a:rPr lang="en-AU" smtClean="0"/>
              <a:t>30/01/2026</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9FC8C-EB89-4C21-8753-594BC65EE1B2}" type="slidenum">
              <a:rPr lang="en-AU" smtClean="0"/>
              <a:t>‹#›</a:t>
            </a:fld>
            <a:endParaRPr lang="en-AU" dirty="0"/>
          </a:p>
        </p:txBody>
      </p:sp>
    </p:spTree>
    <p:extLst>
      <p:ext uri="{BB962C8B-B14F-4D97-AF65-F5344CB8AC3E}">
        <p14:creationId xmlns:p14="http://schemas.microsoft.com/office/powerpoint/2010/main" val="1759944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B1828-ED70-76BA-E21B-86BE7C35D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775D0-03DB-AA7C-DBD1-BF8CCFCC13A9}"/>
              </a:ext>
            </a:extLst>
          </p:cNvPr>
          <p:cNvSpPr>
            <a:spLocks noGrp="1" noRot="1" noChangeAspect="1"/>
          </p:cNvSpPr>
          <p:nvPr>
            <p:ph type="sldImg"/>
          </p:nvPr>
        </p:nvSpPr>
        <p:spPr/>
        <p:txBody>
          <a:bodyPr/>
          <a:lstStyle/>
          <a:p>
            <a:endParaRPr lang="en-AU" dirty="0"/>
          </a:p>
        </p:txBody>
      </p:sp>
      <p:sp>
        <p:nvSpPr>
          <p:cNvPr id="3" name="Notes Placeholder 2">
            <a:extLst>
              <a:ext uri="{FF2B5EF4-FFF2-40B4-BE49-F238E27FC236}">
                <a16:creationId xmlns:a16="http://schemas.microsoft.com/office/drawing/2014/main" id="{1B9AFA89-7E0D-9A3D-2240-B6F335D8292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FD65C90-BFF2-DD48-C284-401D794F74C1}"/>
              </a:ext>
            </a:extLst>
          </p:cNvPr>
          <p:cNvSpPr>
            <a:spLocks noGrp="1"/>
          </p:cNvSpPr>
          <p:nvPr>
            <p:ph type="sldNum" sz="quarter" idx="5"/>
          </p:nvPr>
        </p:nvSpPr>
        <p:spPr/>
        <p:txBody>
          <a:bodyPr/>
          <a:lstStyle/>
          <a:p>
            <a:fld id="{5B79FC8C-EB89-4C21-8753-594BC65EE1B2}" type="slidenum">
              <a:rPr lang="en-AU" smtClean="0"/>
              <a:t>18</a:t>
            </a:fld>
            <a:endParaRPr lang="en-AU" dirty="0"/>
          </a:p>
        </p:txBody>
      </p:sp>
    </p:spTree>
    <p:extLst>
      <p:ext uri="{BB962C8B-B14F-4D97-AF65-F5344CB8AC3E}">
        <p14:creationId xmlns:p14="http://schemas.microsoft.com/office/powerpoint/2010/main" val="37288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1C1A5-8B42-07A0-38D4-44FA754A6C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83B1DEB-CC55-BB31-2DF3-78CD88D17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67A7A7D1-662E-244E-A062-B29B8D289494}"/>
              </a:ext>
            </a:extLst>
          </p:cNvPr>
          <p:cNvSpPr>
            <a:spLocks noGrp="1"/>
          </p:cNvSpPr>
          <p:nvPr>
            <p:ph type="dt" sz="half" idx="10"/>
          </p:nvPr>
        </p:nvSpPr>
        <p:spPr/>
        <p:txBody>
          <a:bodyPr/>
          <a:lstStyle/>
          <a:p>
            <a:fld id="{17F05D67-9414-4830-AADA-7604DDE30E7D}" type="datetime1">
              <a:rPr lang="en-US" smtClean="0"/>
              <a:t>1/30/2026</a:t>
            </a:fld>
            <a:endParaRPr lang="en-AU" dirty="0"/>
          </a:p>
        </p:txBody>
      </p:sp>
      <p:sp>
        <p:nvSpPr>
          <p:cNvPr id="5" name="Footer Placeholder 4">
            <a:extLst>
              <a:ext uri="{FF2B5EF4-FFF2-40B4-BE49-F238E27FC236}">
                <a16:creationId xmlns:a16="http://schemas.microsoft.com/office/drawing/2014/main" id="{488F64BC-44DC-0A6B-B4A6-D3FD9A299862}"/>
              </a:ext>
            </a:extLst>
          </p:cNvPr>
          <p:cNvSpPr>
            <a:spLocks noGrp="1"/>
          </p:cNvSpPr>
          <p:nvPr>
            <p:ph type="ftr" sz="quarter" idx="11"/>
          </p:nvPr>
        </p:nvSpPr>
        <p:spPr/>
        <p:txBody>
          <a:bodyPr/>
          <a:lstStyle/>
          <a:p>
            <a:r>
              <a:rPr lang="en-AU" dirty="0"/>
              <a:t>PMAA Introduction</a:t>
            </a:r>
          </a:p>
        </p:txBody>
      </p:sp>
      <p:sp>
        <p:nvSpPr>
          <p:cNvPr id="6" name="Slide Number Placeholder 5">
            <a:extLst>
              <a:ext uri="{FF2B5EF4-FFF2-40B4-BE49-F238E27FC236}">
                <a16:creationId xmlns:a16="http://schemas.microsoft.com/office/drawing/2014/main" id="{CF4E8099-41D6-55D7-41F3-3E84C299218E}"/>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183852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B667A-EE4C-B172-658D-88B3DB8B7A3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56EABC9-7E44-3133-807E-A98B63D800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2E9E6A-6A57-0E82-DA48-5FA9E73FF3ED}"/>
              </a:ext>
            </a:extLst>
          </p:cNvPr>
          <p:cNvSpPr>
            <a:spLocks noGrp="1"/>
          </p:cNvSpPr>
          <p:nvPr>
            <p:ph type="dt" sz="half" idx="10"/>
          </p:nvPr>
        </p:nvSpPr>
        <p:spPr/>
        <p:txBody>
          <a:bodyPr/>
          <a:lstStyle/>
          <a:p>
            <a:fld id="{F24FBC37-8CA7-48A3-AE01-0B9F1D09F1C7}" type="datetime1">
              <a:rPr lang="en-US" smtClean="0"/>
              <a:t>1/30/2026</a:t>
            </a:fld>
            <a:endParaRPr lang="en-AU" dirty="0"/>
          </a:p>
        </p:txBody>
      </p:sp>
      <p:sp>
        <p:nvSpPr>
          <p:cNvPr id="5" name="Footer Placeholder 4">
            <a:extLst>
              <a:ext uri="{FF2B5EF4-FFF2-40B4-BE49-F238E27FC236}">
                <a16:creationId xmlns:a16="http://schemas.microsoft.com/office/drawing/2014/main" id="{9C5F6635-A979-1280-B23B-D9F0EADBC5B8}"/>
              </a:ext>
            </a:extLst>
          </p:cNvPr>
          <p:cNvSpPr>
            <a:spLocks noGrp="1"/>
          </p:cNvSpPr>
          <p:nvPr>
            <p:ph type="ftr" sz="quarter" idx="11"/>
          </p:nvPr>
        </p:nvSpPr>
        <p:spPr/>
        <p:txBody>
          <a:bodyPr/>
          <a:lstStyle/>
          <a:p>
            <a:r>
              <a:rPr lang="en-AU" dirty="0"/>
              <a:t>PMAA Introduction</a:t>
            </a:r>
          </a:p>
        </p:txBody>
      </p:sp>
      <p:sp>
        <p:nvSpPr>
          <p:cNvPr id="6" name="Slide Number Placeholder 5">
            <a:extLst>
              <a:ext uri="{FF2B5EF4-FFF2-40B4-BE49-F238E27FC236}">
                <a16:creationId xmlns:a16="http://schemas.microsoft.com/office/drawing/2014/main" id="{D74DAE03-4517-43F6-A765-72FCFFC17B1A}"/>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363939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C604F-C8F1-FE83-D8E1-FD50F4A6B1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8BEDE74-2B59-E833-EFF8-11DABC4C6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54E45E5-C892-6038-3171-19E484D2E410}"/>
              </a:ext>
            </a:extLst>
          </p:cNvPr>
          <p:cNvSpPr>
            <a:spLocks noGrp="1"/>
          </p:cNvSpPr>
          <p:nvPr>
            <p:ph type="dt" sz="half" idx="10"/>
          </p:nvPr>
        </p:nvSpPr>
        <p:spPr/>
        <p:txBody>
          <a:bodyPr/>
          <a:lstStyle/>
          <a:p>
            <a:fld id="{178C18B7-3F57-44BB-A7F8-5428DD19811B}" type="datetime1">
              <a:rPr lang="en-US" smtClean="0"/>
              <a:t>1/30/2026</a:t>
            </a:fld>
            <a:endParaRPr lang="en-AU" dirty="0"/>
          </a:p>
        </p:txBody>
      </p:sp>
      <p:sp>
        <p:nvSpPr>
          <p:cNvPr id="5" name="Footer Placeholder 4">
            <a:extLst>
              <a:ext uri="{FF2B5EF4-FFF2-40B4-BE49-F238E27FC236}">
                <a16:creationId xmlns:a16="http://schemas.microsoft.com/office/drawing/2014/main" id="{A9F64274-382B-B88E-4EFA-D33A6FDD9D1C}"/>
              </a:ext>
            </a:extLst>
          </p:cNvPr>
          <p:cNvSpPr>
            <a:spLocks noGrp="1"/>
          </p:cNvSpPr>
          <p:nvPr>
            <p:ph type="ftr" sz="quarter" idx="11"/>
          </p:nvPr>
        </p:nvSpPr>
        <p:spPr/>
        <p:txBody>
          <a:bodyPr/>
          <a:lstStyle/>
          <a:p>
            <a:r>
              <a:rPr lang="en-AU" dirty="0"/>
              <a:t>PMAA Introduction</a:t>
            </a:r>
          </a:p>
        </p:txBody>
      </p:sp>
      <p:sp>
        <p:nvSpPr>
          <p:cNvPr id="6" name="Slide Number Placeholder 5">
            <a:extLst>
              <a:ext uri="{FF2B5EF4-FFF2-40B4-BE49-F238E27FC236}">
                <a16:creationId xmlns:a16="http://schemas.microsoft.com/office/drawing/2014/main" id="{CECE9475-AB89-CEA8-4B79-5413F9AC3EC6}"/>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375802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23CB7-4D75-3D7B-A874-1F4A6D6B6F0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DD5C137-8863-E915-E044-BA7AA2B47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0F5AB7A-4028-7C4B-8729-AD8CD0DF7E0E}"/>
              </a:ext>
            </a:extLst>
          </p:cNvPr>
          <p:cNvSpPr>
            <a:spLocks noGrp="1"/>
          </p:cNvSpPr>
          <p:nvPr>
            <p:ph type="dt" sz="half" idx="10"/>
          </p:nvPr>
        </p:nvSpPr>
        <p:spPr/>
        <p:txBody>
          <a:bodyPr/>
          <a:lstStyle/>
          <a:p>
            <a:fld id="{78B6D77B-FE5E-4DB2-B55A-B03E46D326F6}" type="datetime1">
              <a:rPr lang="en-US" smtClean="0"/>
              <a:t>1/30/2026</a:t>
            </a:fld>
            <a:endParaRPr lang="en-AU" dirty="0"/>
          </a:p>
        </p:txBody>
      </p:sp>
      <p:sp>
        <p:nvSpPr>
          <p:cNvPr id="5" name="Footer Placeholder 4">
            <a:extLst>
              <a:ext uri="{FF2B5EF4-FFF2-40B4-BE49-F238E27FC236}">
                <a16:creationId xmlns:a16="http://schemas.microsoft.com/office/drawing/2014/main" id="{649B2786-DE35-13C4-FCA1-B8F14A9D0AD2}"/>
              </a:ext>
            </a:extLst>
          </p:cNvPr>
          <p:cNvSpPr>
            <a:spLocks noGrp="1"/>
          </p:cNvSpPr>
          <p:nvPr>
            <p:ph type="ftr" sz="quarter" idx="11"/>
          </p:nvPr>
        </p:nvSpPr>
        <p:spPr/>
        <p:txBody>
          <a:bodyPr/>
          <a:lstStyle/>
          <a:p>
            <a:r>
              <a:rPr lang="en-AU" dirty="0"/>
              <a:t>PMAA Introduction</a:t>
            </a:r>
          </a:p>
        </p:txBody>
      </p:sp>
      <p:sp>
        <p:nvSpPr>
          <p:cNvPr id="6" name="Slide Number Placeholder 5">
            <a:extLst>
              <a:ext uri="{FF2B5EF4-FFF2-40B4-BE49-F238E27FC236}">
                <a16:creationId xmlns:a16="http://schemas.microsoft.com/office/drawing/2014/main" id="{65B56CB5-74AF-0E82-15B9-EFD476A80039}"/>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280536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530CE-B903-E9C5-F963-13CCDC79AB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B6461D2-2DFA-BEB8-C95D-BD5856BEF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62608E-E923-1911-95CE-6216B774A42E}"/>
              </a:ext>
            </a:extLst>
          </p:cNvPr>
          <p:cNvSpPr>
            <a:spLocks noGrp="1"/>
          </p:cNvSpPr>
          <p:nvPr>
            <p:ph type="dt" sz="half" idx="10"/>
          </p:nvPr>
        </p:nvSpPr>
        <p:spPr/>
        <p:txBody>
          <a:bodyPr/>
          <a:lstStyle/>
          <a:p>
            <a:fld id="{37931654-09BB-4EF1-8F55-D935C234CA02}" type="datetime1">
              <a:rPr lang="en-US" smtClean="0"/>
              <a:t>1/30/2026</a:t>
            </a:fld>
            <a:endParaRPr lang="en-AU" dirty="0"/>
          </a:p>
        </p:txBody>
      </p:sp>
      <p:sp>
        <p:nvSpPr>
          <p:cNvPr id="5" name="Footer Placeholder 4">
            <a:extLst>
              <a:ext uri="{FF2B5EF4-FFF2-40B4-BE49-F238E27FC236}">
                <a16:creationId xmlns:a16="http://schemas.microsoft.com/office/drawing/2014/main" id="{D7D84F04-DE93-3736-3C9C-3826DD893047}"/>
              </a:ext>
            </a:extLst>
          </p:cNvPr>
          <p:cNvSpPr>
            <a:spLocks noGrp="1"/>
          </p:cNvSpPr>
          <p:nvPr>
            <p:ph type="ftr" sz="quarter" idx="11"/>
          </p:nvPr>
        </p:nvSpPr>
        <p:spPr/>
        <p:txBody>
          <a:bodyPr/>
          <a:lstStyle/>
          <a:p>
            <a:r>
              <a:rPr lang="en-AU" dirty="0"/>
              <a:t>PMAA Introduction</a:t>
            </a:r>
          </a:p>
        </p:txBody>
      </p:sp>
      <p:sp>
        <p:nvSpPr>
          <p:cNvPr id="6" name="Slide Number Placeholder 5">
            <a:extLst>
              <a:ext uri="{FF2B5EF4-FFF2-40B4-BE49-F238E27FC236}">
                <a16:creationId xmlns:a16="http://schemas.microsoft.com/office/drawing/2014/main" id="{5D635B38-14FE-06A3-9B3E-448520CF330E}"/>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3573978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6A47-3044-EBB7-8578-D5402ADE801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ED017F3-A3B9-8B4C-4461-82289B6343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E33E953-FC85-F8CE-2386-936774575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A945E77-3547-B201-4617-747A930AFDD7}"/>
              </a:ext>
            </a:extLst>
          </p:cNvPr>
          <p:cNvSpPr>
            <a:spLocks noGrp="1"/>
          </p:cNvSpPr>
          <p:nvPr>
            <p:ph type="dt" sz="half" idx="10"/>
          </p:nvPr>
        </p:nvSpPr>
        <p:spPr/>
        <p:txBody>
          <a:bodyPr/>
          <a:lstStyle/>
          <a:p>
            <a:fld id="{7792AD5C-BDC8-42F3-8428-095C784BE47F}" type="datetime1">
              <a:rPr lang="en-US" smtClean="0"/>
              <a:t>1/30/2026</a:t>
            </a:fld>
            <a:endParaRPr lang="en-AU" dirty="0"/>
          </a:p>
        </p:txBody>
      </p:sp>
      <p:sp>
        <p:nvSpPr>
          <p:cNvPr id="6" name="Footer Placeholder 5">
            <a:extLst>
              <a:ext uri="{FF2B5EF4-FFF2-40B4-BE49-F238E27FC236}">
                <a16:creationId xmlns:a16="http://schemas.microsoft.com/office/drawing/2014/main" id="{E1DDAC3B-9047-06E9-4788-8195E6A3AF36}"/>
              </a:ext>
            </a:extLst>
          </p:cNvPr>
          <p:cNvSpPr>
            <a:spLocks noGrp="1"/>
          </p:cNvSpPr>
          <p:nvPr>
            <p:ph type="ftr" sz="quarter" idx="11"/>
          </p:nvPr>
        </p:nvSpPr>
        <p:spPr/>
        <p:txBody>
          <a:bodyPr/>
          <a:lstStyle/>
          <a:p>
            <a:r>
              <a:rPr lang="en-AU" dirty="0"/>
              <a:t>PMAA Introduction</a:t>
            </a:r>
          </a:p>
        </p:txBody>
      </p:sp>
      <p:sp>
        <p:nvSpPr>
          <p:cNvPr id="7" name="Slide Number Placeholder 6">
            <a:extLst>
              <a:ext uri="{FF2B5EF4-FFF2-40B4-BE49-F238E27FC236}">
                <a16:creationId xmlns:a16="http://schemas.microsoft.com/office/drawing/2014/main" id="{94D7B66B-ABDA-79ED-74D0-4B3329A09A0D}"/>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49948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DA835-1F40-196D-9F10-1A133A26F41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F6596E3-DB59-453A-3DB7-C4DEC03A49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BE0BC-FCBB-F166-F4EB-F820747BB7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DE23173-891F-E14F-525A-28C77D455D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4CDC6-0A19-8331-5360-260C7F733A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FDDC0CAB-807E-B528-EC72-5932494EF112}"/>
              </a:ext>
            </a:extLst>
          </p:cNvPr>
          <p:cNvSpPr>
            <a:spLocks noGrp="1"/>
          </p:cNvSpPr>
          <p:nvPr>
            <p:ph type="dt" sz="half" idx="10"/>
          </p:nvPr>
        </p:nvSpPr>
        <p:spPr/>
        <p:txBody>
          <a:bodyPr/>
          <a:lstStyle/>
          <a:p>
            <a:fld id="{CAC19584-5F2A-40E5-B905-4B178190994A}" type="datetime1">
              <a:rPr lang="en-US" smtClean="0"/>
              <a:t>1/30/2026</a:t>
            </a:fld>
            <a:endParaRPr lang="en-AU" dirty="0"/>
          </a:p>
        </p:txBody>
      </p:sp>
      <p:sp>
        <p:nvSpPr>
          <p:cNvPr id="8" name="Footer Placeholder 7">
            <a:extLst>
              <a:ext uri="{FF2B5EF4-FFF2-40B4-BE49-F238E27FC236}">
                <a16:creationId xmlns:a16="http://schemas.microsoft.com/office/drawing/2014/main" id="{C2003DEA-266A-E40C-AFBE-4E98750CC8B0}"/>
              </a:ext>
            </a:extLst>
          </p:cNvPr>
          <p:cNvSpPr>
            <a:spLocks noGrp="1"/>
          </p:cNvSpPr>
          <p:nvPr>
            <p:ph type="ftr" sz="quarter" idx="11"/>
          </p:nvPr>
        </p:nvSpPr>
        <p:spPr/>
        <p:txBody>
          <a:bodyPr/>
          <a:lstStyle/>
          <a:p>
            <a:r>
              <a:rPr lang="en-AU" dirty="0"/>
              <a:t>PMAA Introduction</a:t>
            </a:r>
          </a:p>
        </p:txBody>
      </p:sp>
      <p:sp>
        <p:nvSpPr>
          <p:cNvPr id="9" name="Slide Number Placeholder 8">
            <a:extLst>
              <a:ext uri="{FF2B5EF4-FFF2-40B4-BE49-F238E27FC236}">
                <a16:creationId xmlns:a16="http://schemas.microsoft.com/office/drawing/2014/main" id="{76176B62-5EB9-4EC7-6955-4DD1E7043B8B}"/>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768163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E4FA-3792-CEDA-E2FD-5A07784D4A6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F10C3B6-2A1C-DC39-4628-FB6832C84EFE}"/>
              </a:ext>
            </a:extLst>
          </p:cNvPr>
          <p:cNvSpPr>
            <a:spLocks noGrp="1"/>
          </p:cNvSpPr>
          <p:nvPr>
            <p:ph type="dt" sz="half" idx="10"/>
          </p:nvPr>
        </p:nvSpPr>
        <p:spPr/>
        <p:txBody>
          <a:bodyPr/>
          <a:lstStyle/>
          <a:p>
            <a:fld id="{1AAAC15D-C16C-419F-B4D7-D63B35DD5C76}" type="datetime1">
              <a:rPr lang="en-US" smtClean="0"/>
              <a:t>1/30/2026</a:t>
            </a:fld>
            <a:endParaRPr lang="en-AU" dirty="0"/>
          </a:p>
        </p:txBody>
      </p:sp>
      <p:sp>
        <p:nvSpPr>
          <p:cNvPr id="4" name="Footer Placeholder 3">
            <a:extLst>
              <a:ext uri="{FF2B5EF4-FFF2-40B4-BE49-F238E27FC236}">
                <a16:creationId xmlns:a16="http://schemas.microsoft.com/office/drawing/2014/main" id="{03FA1192-DAFC-AD5F-0442-AA49B4B412CA}"/>
              </a:ext>
            </a:extLst>
          </p:cNvPr>
          <p:cNvSpPr>
            <a:spLocks noGrp="1"/>
          </p:cNvSpPr>
          <p:nvPr>
            <p:ph type="ftr" sz="quarter" idx="11"/>
          </p:nvPr>
        </p:nvSpPr>
        <p:spPr/>
        <p:txBody>
          <a:bodyPr/>
          <a:lstStyle/>
          <a:p>
            <a:r>
              <a:rPr lang="en-AU" dirty="0"/>
              <a:t>PMAA Introduction</a:t>
            </a:r>
          </a:p>
        </p:txBody>
      </p:sp>
      <p:sp>
        <p:nvSpPr>
          <p:cNvPr id="5" name="Slide Number Placeholder 4">
            <a:extLst>
              <a:ext uri="{FF2B5EF4-FFF2-40B4-BE49-F238E27FC236}">
                <a16:creationId xmlns:a16="http://schemas.microsoft.com/office/drawing/2014/main" id="{0729B266-E148-09E0-A796-47F2D859B6AC}"/>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291003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0B772-2131-81F5-7A9B-78BD6434BC6F}"/>
              </a:ext>
            </a:extLst>
          </p:cNvPr>
          <p:cNvSpPr>
            <a:spLocks noGrp="1"/>
          </p:cNvSpPr>
          <p:nvPr>
            <p:ph type="dt" sz="half" idx="10"/>
          </p:nvPr>
        </p:nvSpPr>
        <p:spPr/>
        <p:txBody>
          <a:bodyPr/>
          <a:lstStyle/>
          <a:p>
            <a:fld id="{C0ECB34D-54E6-46E9-99DC-0D83B6318506}" type="datetime1">
              <a:rPr lang="en-US" smtClean="0"/>
              <a:t>1/30/2026</a:t>
            </a:fld>
            <a:endParaRPr lang="en-AU" dirty="0"/>
          </a:p>
        </p:txBody>
      </p:sp>
      <p:sp>
        <p:nvSpPr>
          <p:cNvPr id="3" name="Footer Placeholder 2">
            <a:extLst>
              <a:ext uri="{FF2B5EF4-FFF2-40B4-BE49-F238E27FC236}">
                <a16:creationId xmlns:a16="http://schemas.microsoft.com/office/drawing/2014/main" id="{9EC26CF9-B450-E71D-BEB8-78C61B0D4D32}"/>
              </a:ext>
            </a:extLst>
          </p:cNvPr>
          <p:cNvSpPr>
            <a:spLocks noGrp="1"/>
          </p:cNvSpPr>
          <p:nvPr>
            <p:ph type="ftr" sz="quarter" idx="11"/>
          </p:nvPr>
        </p:nvSpPr>
        <p:spPr/>
        <p:txBody>
          <a:bodyPr/>
          <a:lstStyle/>
          <a:p>
            <a:r>
              <a:rPr lang="en-AU" dirty="0"/>
              <a:t>PMAA Introduction</a:t>
            </a:r>
          </a:p>
        </p:txBody>
      </p:sp>
      <p:sp>
        <p:nvSpPr>
          <p:cNvPr id="4" name="Slide Number Placeholder 3">
            <a:extLst>
              <a:ext uri="{FF2B5EF4-FFF2-40B4-BE49-F238E27FC236}">
                <a16:creationId xmlns:a16="http://schemas.microsoft.com/office/drawing/2014/main" id="{3C630D08-1FDF-CCF8-B2D3-116DAC2E44F8}"/>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2920775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4C02-C7D1-0779-F555-ECCECBB16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A028B37-DDC8-1F49-1539-2CC06462F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9869B837-A9C7-BFD6-047A-4C9CB7D7AC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C68856-5ED3-85F7-692F-19FEE1238B40}"/>
              </a:ext>
            </a:extLst>
          </p:cNvPr>
          <p:cNvSpPr>
            <a:spLocks noGrp="1"/>
          </p:cNvSpPr>
          <p:nvPr>
            <p:ph type="dt" sz="half" idx="10"/>
          </p:nvPr>
        </p:nvSpPr>
        <p:spPr/>
        <p:txBody>
          <a:bodyPr/>
          <a:lstStyle/>
          <a:p>
            <a:fld id="{8EA6EAAE-F2D7-4F99-8C00-931E0E122D5F}" type="datetime1">
              <a:rPr lang="en-US" smtClean="0"/>
              <a:t>1/30/2026</a:t>
            </a:fld>
            <a:endParaRPr lang="en-AU" dirty="0"/>
          </a:p>
        </p:txBody>
      </p:sp>
      <p:sp>
        <p:nvSpPr>
          <p:cNvPr id="6" name="Footer Placeholder 5">
            <a:extLst>
              <a:ext uri="{FF2B5EF4-FFF2-40B4-BE49-F238E27FC236}">
                <a16:creationId xmlns:a16="http://schemas.microsoft.com/office/drawing/2014/main" id="{8EF9ADD4-C1B2-AE22-8707-33ED3C208026}"/>
              </a:ext>
            </a:extLst>
          </p:cNvPr>
          <p:cNvSpPr>
            <a:spLocks noGrp="1"/>
          </p:cNvSpPr>
          <p:nvPr>
            <p:ph type="ftr" sz="quarter" idx="11"/>
          </p:nvPr>
        </p:nvSpPr>
        <p:spPr/>
        <p:txBody>
          <a:bodyPr/>
          <a:lstStyle/>
          <a:p>
            <a:r>
              <a:rPr lang="en-AU" dirty="0"/>
              <a:t>PMAA Introduction</a:t>
            </a:r>
          </a:p>
        </p:txBody>
      </p:sp>
      <p:sp>
        <p:nvSpPr>
          <p:cNvPr id="7" name="Slide Number Placeholder 6">
            <a:extLst>
              <a:ext uri="{FF2B5EF4-FFF2-40B4-BE49-F238E27FC236}">
                <a16:creationId xmlns:a16="http://schemas.microsoft.com/office/drawing/2014/main" id="{CB21D8E1-A54A-F7D6-A94B-C307744B6E13}"/>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108416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2C3DB-8688-10BD-BEAD-458133856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A40DEF8-997D-BC48-595C-0FC4F728AE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737295D7-7724-3DE8-653B-418369A1EB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8A004C-A9F6-8407-BDC0-E9F826C7E0F1}"/>
              </a:ext>
            </a:extLst>
          </p:cNvPr>
          <p:cNvSpPr>
            <a:spLocks noGrp="1"/>
          </p:cNvSpPr>
          <p:nvPr>
            <p:ph type="dt" sz="half" idx="10"/>
          </p:nvPr>
        </p:nvSpPr>
        <p:spPr/>
        <p:txBody>
          <a:bodyPr/>
          <a:lstStyle/>
          <a:p>
            <a:fld id="{FF47B64F-4E3E-4158-B0BD-EBD11C4F7852}" type="datetime1">
              <a:rPr lang="en-US" smtClean="0"/>
              <a:t>1/30/2026</a:t>
            </a:fld>
            <a:endParaRPr lang="en-AU" dirty="0"/>
          </a:p>
        </p:txBody>
      </p:sp>
      <p:sp>
        <p:nvSpPr>
          <p:cNvPr id="6" name="Footer Placeholder 5">
            <a:extLst>
              <a:ext uri="{FF2B5EF4-FFF2-40B4-BE49-F238E27FC236}">
                <a16:creationId xmlns:a16="http://schemas.microsoft.com/office/drawing/2014/main" id="{52BB0387-969E-9B71-A1C5-9F51B0501BBA}"/>
              </a:ext>
            </a:extLst>
          </p:cNvPr>
          <p:cNvSpPr>
            <a:spLocks noGrp="1"/>
          </p:cNvSpPr>
          <p:nvPr>
            <p:ph type="ftr" sz="quarter" idx="11"/>
          </p:nvPr>
        </p:nvSpPr>
        <p:spPr/>
        <p:txBody>
          <a:bodyPr/>
          <a:lstStyle/>
          <a:p>
            <a:r>
              <a:rPr lang="en-AU" dirty="0"/>
              <a:t>PMAA Introduction</a:t>
            </a:r>
          </a:p>
        </p:txBody>
      </p:sp>
      <p:sp>
        <p:nvSpPr>
          <p:cNvPr id="7" name="Slide Number Placeholder 6">
            <a:extLst>
              <a:ext uri="{FF2B5EF4-FFF2-40B4-BE49-F238E27FC236}">
                <a16:creationId xmlns:a16="http://schemas.microsoft.com/office/drawing/2014/main" id="{47215894-C6C5-A268-E968-2EF0E059B5C6}"/>
              </a:ext>
            </a:extLst>
          </p:cNvPr>
          <p:cNvSpPr>
            <a:spLocks noGrp="1"/>
          </p:cNvSpPr>
          <p:nvPr>
            <p:ph type="sldNum" sz="quarter" idx="12"/>
          </p:nvPr>
        </p:nvSpPr>
        <p:spPr/>
        <p:txBody>
          <a:bodyPr/>
          <a:lstStyle/>
          <a:p>
            <a:fld id="{BFFA88FC-6A85-4841-BD3E-D702216EEF87}" type="slidenum">
              <a:rPr lang="en-AU" smtClean="0"/>
              <a:t>‹#›</a:t>
            </a:fld>
            <a:endParaRPr lang="en-AU" dirty="0"/>
          </a:p>
        </p:txBody>
      </p:sp>
    </p:spTree>
    <p:extLst>
      <p:ext uri="{BB962C8B-B14F-4D97-AF65-F5344CB8AC3E}">
        <p14:creationId xmlns:p14="http://schemas.microsoft.com/office/powerpoint/2010/main" val="706527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8C00A-A2AB-9E63-1B59-5AEC87F06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088C9DB-990F-4971-E718-D464FBB16D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14F3ECC-BE00-B490-FA67-D35A54169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FFA0E-FC13-40EC-8EDC-5DD9855D8971}" type="datetime1">
              <a:rPr lang="en-US" smtClean="0"/>
              <a:t>1/30/2026</a:t>
            </a:fld>
            <a:endParaRPr lang="en-AU" dirty="0"/>
          </a:p>
        </p:txBody>
      </p:sp>
      <p:sp>
        <p:nvSpPr>
          <p:cNvPr id="5" name="Footer Placeholder 4">
            <a:extLst>
              <a:ext uri="{FF2B5EF4-FFF2-40B4-BE49-F238E27FC236}">
                <a16:creationId xmlns:a16="http://schemas.microsoft.com/office/drawing/2014/main" id="{B0C05B96-B167-2F17-FA88-6BB7B9F614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AU" dirty="0"/>
              <a:t>PMAA Introduction</a:t>
            </a:r>
          </a:p>
        </p:txBody>
      </p:sp>
      <p:sp>
        <p:nvSpPr>
          <p:cNvPr id="6" name="Slide Number Placeholder 5">
            <a:extLst>
              <a:ext uri="{FF2B5EF4-FFF2-40B4-BE49-F238E27FC236}">
                <a16:creationId xmlns:a16="http://schemas.microsoft.com/office/drawing/2014/main" id="{D2182532-2589-111E-885C-EC23FC55B7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A88FC-6A85-4841-BD3E-D702216EEF87}" type="slidenum">
              <a:rPr lang="en-AU" smtClean="0"/>
              <a:t>‹#›</a:t>
            </a:fld>
            <a:endParaRPr lang="en-AU" dirty="0"/>
          </a:p>
        </p:txBody>
      </p:sp>
    </p:spTree>
    <p:extLst>
      <p:ext uri="{BB962C8B-B14F-4D97-AF65-F5344CB8AC3E}">
        <p14:creationId xmlns:p14="http://schemas.microsoft.com/office/powerpoint/2010/main" val="3726422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www.pmobservatory.org.au/"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B623D31-F4C7-5647-E40E-7819E0B0AD3E}"/>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b="1" dirty="0">
                <a:solidFill>
                  <a:schemeClr val="bg1">
                    <a:lumMod val="95000"/>
                    <a:lumOff val="5000"/>
                  </a:schemeClr>
                </a:solidFill>
                <a:latin typeface="+mn-lt"/>
              </a:rPr>
              <a:t>INFORMATION SESSION </a:t>
            </a:r>
            <a:br>
              <a:rPr lang="en-US" sz="5400" b="1" dirty="0">
                <a:solidFill>
                  <a:schemeClr val="bg1">
                    <a:lumMod val="95000"/>
                    <a:lumOff val="5000"/>
                  </a:schemeClr>
                </a:solidFill>
                <a:latin typeface="+mn-lt"/>
              </a:rPr>
            </a:br>
            <a:r>
              <a:rPr lang="en-US" sz="5400" b="1" dirty="0">
                <a:solidFill>
                  <a:schemeClr val="bg1">
                    <a:lumMod val="95000"/>
                    <a:lumOff val="5000"/>
                  </a:schemeClr>
                </a:solidFill>
                <a:latin typeface="+mn-lt"/>
              </a:rPr>
              <a:t>FOR NEW MEMBERS</a:t>
            </a:r>
          </a:p>
        </p:txBody>
      </p:sp>
      <p:sp>
        <p:nvSpPr>
          <p:cNvPr id="3" name="Date Placeholder 2">
            <a:extLst>
              <a:ext uri="{FF2B5EF4-FFF2-40B4-BE49-F238E27FC236}">
                <a16:creationId xmlns:a16="http://schemas.microsoft.com/office/drawing/2014/main" id="{9A23220C-860A-AE5D-8F8F-439D61E6B6CE}"/>
              </a:ext>
            </a:extLst>
          </p:cNvPr>
          <p:cNvSpPr>
            <a:spLocks noGrp="1"/>
          </p:cNvSpPr>
          <p:nvPr>
            <p:ph type="dt" sz="half" idx="10"/>
          </p:nvPr>
        </p:nvSpPr>
        <p:spPr>
          <a:xfrm>
            <a:off x="838200" y="6199632"/>
            <a:ext cx="2196402" cy="365125"/>
          </a:xfrm>
        </p:spPr>
        <p:txBody>
          <a:bodyPr vert="horz" lIns="91440" tIns="45720" rIns="91440" bIns="45720" rtlCol="0" anchor="ctr">
            <a:normAutofit/>
          </a:bodyPr>
          <a:lstStyle/>
          <a:p>
            <a:pPr defTabSz="457200">
              <a:spcAft>
                <a:spcPts val="600"/>
              </a:spcAft>
            </a:pPr>
            <a:fld id="{C520C13D-1D6A-4486-851E-3724F38FCA2F}" type="datetime1">
              <a:rPr lang="en-US" sz="1100" smtClean="0"/>
              <a:t>1/30/2026</a:t>
            </a:fld>
            <a:endParaRPr lang="en-US" sz="1100" dirty="0"/>
          </a:p>
        </p:txBody>
      </p:sp>
      <p:sp>
        <p:nvSpPr>
          <p:cNvPr id="4" name="Footer Placeholder 3">
            <a:extLst>
              <a:ext uri="{FF2B5EF4-FFF2-40B4-BE49-F238E27FC236}">
                <a16:creationId xmlns:a16="http://schemas.microsoft.com/office/drawing/2014/main" id="{35881CBD-7F43-ECFB-D748-D34CAF9ADC5B}"/>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defTabSz="457200">
              <a:spcAft>
                <a:spcPts val="600"/>
              </a:spcAft>
            </a:pPr>
            <a:r>
              <a:rPr lang="en-US" sz="1100" kern="1200" dirty="0">
                <a:solidFill>
                  <a:schemeClr val="bg1">
                    <a:alpha val="80000"/>
                  </a:schemeClr>
                </a:solidFill>
                <a:latin typeface="+mn-lt"/>
                <a:ea typeface="+mn-ea"/>
                <a:cs typeface="+mn-cs"/>
              </a:rPr>
              <a:t>PMAA Introduction</a:t>
            </a:r>
          </a:p>
        </p:txBody>
      </p:sp>
    </p:spTree>
    <p:extLst>
      <p:ext uri="{BB962C8B-B14F-4D97-AF65-F5344CB8AC3E}">
        <p14:creationId xmlns:p14="http://schemas.microsoft.com/office/powerpoint/2010/main" val="74824567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874DF4-C6E4-7081-30C5-A01C93A91D72}"/>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uilding with a large square platform">
            <a:extLst>
              <a:ext uri="{FF2B5EF4-FFF2-40B4-BE49-F238E27FC236}">
                <a16:creationId xmlns:a16="http://schemas.microsoft.com/office/drawing/2014/main" id="{2235E24B-0F23-38B8-D0D2-4ED2B0D8C9FD}"/>
              </a:ext>
            </a:extLst>
          </p:cNvPr>
          <p:cNvPicPr>
            <a:picLocks noChangeAspect="1"/>
          </p:cNvPicPr>
          <p:nvPr/>
        </p:nvPicPr>
        <p:blipFill>
          <a:blip r:embed="rId2">
            <a:extLst>
              <a:ext uri="{28A0092B-C50C-407E-A947-70E740481C1C}">
                <a14:useLocalDpi xmlns:a14="http://schemas.microsoft.com/office/drawing/2010/main" val="0"/>
              </a:ext>
            </a:extLst>
          </a:blip>
          <a:srcRect l="1741" r="4142" b="-1"/>
          <a:stretch>
            <a:fillRect/>
          </a:stretch>
        </p:blipFill>
        <p:spPr>
          <a:xfrm>
            <a:off x="-3047" y="0"/>
            <a:ext cx="9669642" cy="6857990"/>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3C95296-7884-3488-3327-5E9C305035EC}"/>
              </a:ext>
            </a:extLst>
          </p:cNvPr>
          <p:cNvSpPr/>
          <p:nvPr/>
        </p:nvSpPr>
        <p:spPr>
          <a:xfrm>
            <a:off x="7531610" y="0"/>
            <a:ext cx="4657341" cy="780769"/>
          </a:xfrm>
          <a:custGeom>
            <a:avLst/>
            <a:gdLst>
              <a:gd name="connsiteX0" fmla="*/ 0 w 4243589"/>
              <a:gd name="connsiteY0" fmla="*/ 0 h 666473"/>
              <a:gd name="connsiteX1" fmla="*/ 4243589 w 4243589"/>
              <a:gd name="connsiteY1" fmla="*/ 0 h 666473"/>
              <a:gd name="connsiteX2" fmla="*/ 4243589 w 4243589"/>
              <a:gd name="connsiteY2" fmla="*/ 666473 h 666473"/>
              <a:gd name="connsiteX3" fmla="*/ 0 w 4243589"/>
              <a:gd name="connsiteY3" fmla="*/ 666473 h 666473"/>
              <a:gd name="connsiteX4" fmla="*/ 0 w 4243589"/>
              <a:gd name="connsiteY4" fmla="*/ 0 h 66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589" h="666473">
                <a:moveTo>
                  <a:pt x="0" y="0"/>
                </a:moveTo>
                <a:lnTo>
                  <a:pt x="4243589" y="0"/>
                </a:lnTo>
                <a:lnTo>
                  <a:pt x="4243589" y="666473"/>
                </a:lnTo>
                <a:lnTo>
                  <a:pt x="0" y="6664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lIns="91440" tIns="45720" rIns="91440" bIns="45720" numCol="1" spcCol="1270" rtlCol="0" anchor="ctr" anchorCtr="0">
            <a:normAutofit/>
          </a:bodyPr>
          <a:lstStyle/>
          <a:p>
            <a:pPr marL="0" lvl="0" indent="0" algn="ctr">
              <a:lnSpc>
                <a:spcPct val="90000"/>
              </a:lnSpc>
              <a:spcBef>
                <a:spcPct val="0"/>
              </a:spcBef>
              <a:spcAft>
                <a:spcPct val="35000"/>
              </a:spcAft>
            </a:pPr>
            <a:r>
              <a:rPr lang="en-US" sz="4000" b="1" dirty="0">
                <a:solidFill>
                  <a:schemeClr val="tx1"/>
                </a:solidFill>
                <a:ea typeface="+mj-ea"/>
                <a:cs typeface="+mj-cs"/>
              </a:rPr>
              <a:t>THE PRESENT</a:t>
            </a:r>
          </a:p>
        </p:txBody>
      </p:sp>
      <p:sp>
        <p:nvSpPr>
          <p:cNvPr id="5" name="Text Placeholder 3">
            <a:extLst>
              <a:ext uri="{FF2B5EF4-FFF2-40B4-BE49-F238E27FC236}">
                <a16:creationId xmlns:a16="http://schemas.microsoft.com/office/drawing/2014/main" id="{2DF3F822-93B5-4D7C-D7E1-F94435107925}"/>
              </a:ext>
            </a:extLst>
          </p:cNvPr>
          <p:cNvSpPr txBox="1">
            <a:spLocks/>
          </p:cNvSpPr>
          <p:nvPr/>
        </p:nvSpPr>
        <p:spPr>
          <a:xfrm>
            <a:off x="7531610" y="1400536"/>
            <a:ext cx="3822189" cy="52467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MAJOR UPGRADE: </a:t>
            </a:r>
            <a:r>
              <a:rPr lang="en-US" sz="1600" dirty="0"/>
              <a:t>The historic 1961 observatory has been cleared to make way for a bold, next-generation Astronomy and Science Centre that transforms the entire site.</a:t>
            </a:r>
          </a:p>
          <a:p>
            <a:r>
              <a:rPr lang="en-US" sz="1600" b="1" dirty="0"/>
              <a:t>NEW FACILITIES: </a:t>
            </a:r>
            <a:r>
              <a:rPr lang="en-US" sz="1600" dirty="0"/>
              <a:t>Step inside a powerhouse of discovery – featuring a striking 6.9m dome, a cutting edge 14inch telescope, an inspiring auditorium, versatile meeting rooms and dynamic science exhibition spaces.</a:t>
            </a:r>
          </a:p>
          <a:p>
            <a:r>
              <a:rPr lang="en-US" sz="1600" b="1" dirty="0"/>
              <a:t>FUNDING: </a:t>
            </a:r>
            <a:r>
              <a:rPr lang="en-US" sz="1600" dirty="0"/>
              <a:t>Backed by a $5.7 Million investment from the Australian and NSW Governments through the Bushfire Local Economic Recovery Fund, this upgrade is a major boost for the region.</a:t>
            </a:r>
          </a:p>
          <a:p>
            <a:r>
              <a:rPr lang="en-US" sz="1600" b="1" dirty="0"/>
              <a:t>PURPOSE:</a:t>
            </a:r>
            <a:r>
              <a:rPr lang="en-US" sz="1600" b="1" u="sng" dirty="0"/>
              <a:t> </a:t>
            </a:r>
            <a:r>
              <a:rPr lang="en-US" sz="1600" dirty="0"/>
              <a:t>Designed to energise the visitor economy and ignite community curiosity, the centre will deliver a vibrant program of events, experiences and learning opportunities for members and the public.</a:t>
            </a:r>
          </a:p>
          <a:p>
            <a:endParaRPr lang="en-US" sz="1600" b="1" dirty="0"/>
          </a:p>
        </p:txBody>
      </p:sp>
      <p:sp>
        <p:nvSpPr>
          <p:cNvPr id="3" name="Date Placeholder 2">
            <a:extLst>
              <a:ext uri="{FF2B5EF4-FFF2-40B4-BE49-F238E27FC236}">
                <a16:creationId xmlns:a16="http://schemas.microsoft.com/office/drawing/2014/main" id="{5BC24ADD-8FB3-0741-350B-DC086EA7DF9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377D7E56-BB63-4BE5-8CE7-521A6F9094D2}" type="datetime1">
              <a:rPr lang="en-US" smtClean="0">
                <a:solidFill>
                  <a:srgbClr val="FFFFFF"/>
                </a:solidFill>
                <a:latin typeface="Calibri" panose="020F0502020204030204"/>
              </a:rPr>
              <a:t>1/30/2026</a:t>
            </a:fld>
            <a:endParaRPr lang="en-US" dirty="0">
              <a:solidFill>
                <a:srgbClr val="FFFFFF"/>
              </a:solidFill>
              <a:latin typeface="Calibri" panose="020F0502020204030204"/>
            </a:endParaRPr>
          </a:p>
        </p:txBody>
      </p:sp>
      <p:sp>
        <p:nvSpPr>
          <p:cNvPr id="4" name="Footer Placeholder 3">
            <a:extLst>
              <a:ext uri="{FF2B5EF4-FFF2-40B4-BE49-F238E27FC236}">
                <a16:creationId xmlns:a16="http://schemas.microsoft.com/office/drawing/2014/main" id="{C654003E-FBC0-61AF-F18C-ABBFE6A9DA8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rgbClr val="FFFFFF"/>
                </a:solidFill>
                <a:latin typeface="Calibri" panose="020F0502020204030204"/>
                <a:ea typeface="+mn-ea"/>
                <a:cs typeface="+mn-cs"/>
              </a:rPr>
              <a:t>PMAA Introduction</a:t>
            </a:r>
          </a:p>
        </p:txBody>
      </p:sp>
    </p:spTree>
    <p:extLst>
      <p:ext uri="{BB962C8B-B14F-4D97-AF65-F5344CB8AC3E}">
        <p14:creationId xmlns:p14="http://schemas.microsoft.com/office/powerpoint/2010/main" val="600032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AF9C58-D90B-FFD6-CFD0-EB760F9A183D}"/>
              </a:ext>
            </a:extLst>
          </p:cNvPr>
          <p:cNvPicPr>
            <a:picLocks noChangeAspect="1"/>
          </p:cNvPicPr>
          <p:nvPr/>
        </p:nvPicPr>
        <p:blipFill>
          <a:blip r:embed="rId2"/>
          <a:srcRect t="7200" b="11096"/>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 Placeholder 3">
            <a:extLst>
              <a:ext uri="{FF2B5EF4-FFF2-40B4-BE49-F238E27FC236}">
                <a16:creationId xmlns:a16="http://schemas.microsoft.com/office/drawing/2014/main" id="{4E2E6C9E-FBBE-B9DE-1DD3-B20BD2729E4E}"/>
              </a:ext>
            </a:extLst>
          </p:cNvPr>
          <p:cNvSpPr>
            <a:spLocks noGrp="1"/>
          </p:cNvSpPr>
          <p:nvPr>
            <p:ph type="body" sz="half" idx="2"/>
          </p:nvPr>
        </p:nvSpPr>
        <p:spPr>
          <a:xfrm>
            <a:off x="2738120" y="3632200"/>
            <a:ext cx="7371075" cy="2649538"/>
          </a:xfrm>
        </p:spPr>
        <p:txBody>
          <a:bodyPr vert="horz" lIns="91440" tIns="45720" rIns="91440" bIns="45720" rtlCol="0" anchor="ctr">
            <a:normAutofit fontScale="92500" lnSpcReduction="20000"/>
          </a:bodyPr>
          <a:lstStyle/>
          <a:p>
            <a:pPr marL="228600" marR="0" lvl="0" indent="-228600" fontAlgn="auto">
              <a:spcBef>
                <a:spcPts val="0"/>
              </a:spcBef>
              <a:spcAft>
                <a:spcPts val="800"/>
              </a:spcAft>
              <a:buClrTx/>
              <a:buSzTx/>
              <a:buFont typeface="Arial" panose="020B0604020202020204" pitchFamily="34" charset="0"/>
              <a:buChar char="•"/>
              <a:tabLst/>
              <a:defRPr/>
            </a:pPr>
            <a:endParaRPr kumimoji="0" lang="en-US" sz="1800" b="1" i="0" u="none" strike="noStrike" cap="none" spc="0" normalizeH="0" baseline="0" noProof="0" dirty="0">
              <a:ln>
                <a:noFill/>
              </a:ln>
              <a:effectLst/>
              <a:uLnTx/>
              <a:uFillTx/>
            </a:endParaRPr>
          </a:p>
          <a:p>
            <a:pPr marL="228600" marR="0" lvl="0" indent="-228600" fontAlgn="auto">
              <a:spcBef>
                <a:spcPts val="0"/>
              </a:spcBef>
              <a:spcAft>
                <a:spcPts val="800"/>
              </a:spcAft>
              <a:buClrTx/>
              <a:buSzTx/>
              <a:buFont typeface="Arial" panose="020B0604020202020204" pitchFamily="34" charset="0"/>
              <a:buChar char="•"/>
              <a:tabLst/>
              <a:defRPr/>
            </a:pPr>
            <a:r>
              <a:rPr kumimoji="0" lang="en-US" sz="2200" i="0" u="none" strike="noStrike" cap="none" spc="0" normalizeH="0" baseline="0" noProof="0" dirty="0">
                <a:ln>
                  <a:noFill/>
                </a:ln>
                <a:effectLst/>
                <a:uLnTx/>
                <a:uFillTx/>
              </a:rPr>
              <a:t>Membership of the PMAA offers:</a:t>
            </a:r>
          </a:p>
          <a:p>
            <a:pPr marL="228600" marR="0" lvl="0" indent="-228600" fontAlgn="auto">
              <a:spcBef>
                <a:spcPts val="0"/>
              </a:spcBef>
              <a:spcAft>
                <a:spcPts val="800"/>
              </a:spcAft>
              <a:buClrTx/>
              <a:buSzTx/>
              <a:buFont typeface="Arial" panose="020B0604020202020204" pitchFamily="34" charset="0"/>
              <a:buChar char="•"/>
              <a:tabLst/>
              <a:defRPr/>
            </a:pPr>
            <a:r>
              <a:rPr kumimoji="0" lang="en-US" sz="2200" i="0" u="none" strike="noStrike" cap="none" spc="0" normalizeH="0" baseline="0" noProof="0" dirty="0">
                <a:ln>
                  <a:noFill/>
                </a:ln>
                <a:effectLst/>
                <a:uLnTx/>
                <a:uFillTx/>
              </a:rPr>
              <a:t> Access to fellow like minded community, education and resources, including group observing sessions (star parties), expert guidance, telescope education programs, workshops, and access to dark sky sites, fostering learning and camaraderie among stargazers of all levels, from beginners to advanced amateurs.</a:t>
            </a:r>
          </a:p>
          <a:p>
            <a:pPr marL="228600" marR="0" lvl="0" indent="-228600" fontAlgn="auto">
              <a:spcBef>
                <a:spcPts val="0"/>
              </a:spcBef>
              <a:spcAft>
                <a:spcPts val="800"/>
              </a:spcAft>
              <a:buClrTx/>
              <a:buSzTx/>
              <a:buFont typeface="Arial" panose="020B0604020202020204" pitchFamily="34" charset="0"/>
              <a:buChar char="•"/>
              <a:tabLst/>
              <a:defRPr/>
            </a:pPr>
            <a:r>
              <a:rPr lang="en-US" sz="2200" dirty="0"/>
              <a:t>Access to experienced astronomers who can help you learn more about the night sky and how to observe it. </a:t>
            </a:r>
            <a:endParaRPr kumimoji="0" lang="en-US" sz="2200" i="0" u="none" strike="noStrike" cap="none" spc="0" normalizeH="0" baseline="0" noProof="0" dirty="0">
              <a:ln>
                <a:noFill/>
              </a:ln>
              <a:effectLst/>
              <a:uLnTx/>
              <a:uFillTx/>
            </a:endParaRPr>
          </a:p>
          <a:p>
            <a:pPr indent="-228600">
              <a:buFont typeface="Arial" panose="020B0604020202020204" pitchFamily="34" charset="0"/>
              <a:buChar char="•"/>
            </a:pPr>
            <a:endParaRPr lang="en-US" sz="1800" dirty="0"/>
          </a:p>
        </p:txBody>
      </p:sp>
      <p:sp>
        <p:nvSpPr>
          <p:cNvPr id="3" name="Date Placeholder 2">
            <a:extLst>
              <a:ext uri="{FF2B5EF4-FFF2-40B4-BE49-F238E27FC236}">
                <a16:creationId xmlns:a16="http://schemas.microsoft.com/office/drawing/2014/main" id="{E28B124E-EDD0-80C7-D001-DE3ADCA2C1B3}"/>
              </a:ext>
            </a:extLst>
          </p:cNvPr>
          <p:cNvSpPr>
            <a:spLocks noGrp="1"/>
          </p:cNvSpPr>
          <p:nvPr>
            <p:ph type="dt" sz="half" idx="10"/>
          </p:nvPr>
        </p:nvSpPr>
        <p:spPr>
          <a:xfrm>
            <a:off x="481013" y="6356350"/>
            <a:ext cx="2743200" cy="365125"/>
          </a:xfrm>
        </p:spPr>
        <p:txBody>
          <a:bodyPr vert="horz" lIns="91440" tIns="45720" rIns="91440" bIns="45720" rtlCol="0" anchor="ctr">
            <a:normAutofit/>
          </a:bodyPr>
          <a:lstStyle/>
          <a:p>
            <a:pPr>
              <a:spcAft>
                <a:spcPts val="600"/>
              </a:spcAft>
              <a:defRPr/>
            </a:pPr>
            <a:fld id="{BE54FDB3-E656-4BD8-B8F7-921F6BD8E48E}" type="datetime1">
              <a:rPr lang="en-US">
                <a:solidFill>
                  <a:schemeClr val="tx1">
                    <a:lumMod val="75000"/>
                    <a:lumOff val="25000"/>
                  </a:schemeClr>
                </a:solidFill>
                <a:latin typeface="Calibri" panose="020F0502020204030204"/>
              </a:rPr>
              <a:pPr>
                <a:spcAft>
                  <a:spcPts val="600"/>
                </a:spcAft>
                <a:defRPr/>
              </a:pPr>
              <a:t>1/30/2026</a:t>
            </a:fld>
            <a:endParaRPr lang="en-US" dirty="0">
              <a:solidFill>
                <a:schemeClr val="tx1">
                  <a:lumMod val="75000"/>
                  <a:lumOff val="25000"/>
                </a:schemeClr>
              </a:solidFill>
              <a:latin typeface="Calibri" panose="020F0502020204030204"/>
            </a:endParaRPr>
          </a:p>
        </p:txBody>
      </p:sp>
      <p:sp>
        <p:nvSpPr>
          <p:cNvPr id="6" name="Footer Placeholder 5">
            <a:extLst>
              <a:ext uri="{FF2B5EF4-FFF2-40B4-BE49-F238E27FC236}">
                <a16:creationId xmlns:a16="http://schemas.microsoft.com/office/drawing/2014/main" id="{E38F67CC-D568-AB30-B576-7205D72FB43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tx1">
                    <a:lumMod val="75000"/>
                    <a:lumOff val="25000"/>
                  </a:schemeClr>
                </a:solidFill>
                <a:latin typeface="Calibri" panose="020F0502020204030204"/>
                <a:ea typeface="+mn-ea"/>
                <a:cs typeface="+mn-cs"/>
              </a:rPr>
              <a:t>PMAA Introduction</a:t>
            </a:r>
          </a:p>
        </p:txBody>
      </p:sp>
    </p:spTree>
    <p:extLst>
      <p:ext uri="{BB962C8B-B14F-4D97-AF65-F5344CB8AC3E}">
        <p14:creationId xmlns:p14="http://schemas.microsoft.com/office/powerpoint/2010/main" val="337426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1208DF-3918-08C7-2338-87A79C2933A1}"/>
            </a:ext>
          </a:extLst>
        </p:cNvPr>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3ED14C35-F5A9-4779-8E0C-5C49E2E103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DBF4225-C1FD-415C-6C05-36FB8330AAC5}"/>
              </a:ext>
            </a:extLst>
          </p:cNvPr>
          <p:cNvSpPr>
            <a:spLocks noGrp="1"/>
          </p:cNvSpPr>
          <p:nvPr>
            <p:ph type="title"/>
          </p:nvPr>
        </p:nvSpPr>
        <p:spPr>
          <a:xfrm>
            <a:off x="62159" y="136525"/>
            <a:ext cx="4381499" cy="2343106"/>
          </a:xfrm>
        </p:spPr>
        <p:txBody>
          <a:bodyPr vert="horz" lIns="91440" tIns="45720" rIns="91440" bIns="45720" rtlCol="0" anchor="ctr">
            <a:normAutofit fontScale="90000"/>
          </a:bodyPr>
          <a:lstStyle/>
          <a:p>
            <a:pPr algn="ctr"/>
            <a:br>
              <a:rPr kumimoji="0" lang="en-US" sz="2200" b="1" i="0" u="none" strike="noStrike" kern="1200" cap="none" spc="0" normalizeH="0" baseline="0" noProof="0" dirty="0">
                <a:ln>
                  <a:noFill/>
                </a:ln>
                <a:solidFill>
                  <a:schemeClr val="tx2">
                    <a:lumMod val="50000"/>
                  </a:schemeClr>
                </a:solidFill>
                <a:effectLst/>
                <a:uLnTx/>
                <a:uFillTx/>
                <a:latin typeface="+mj-lt"/>
                <a:ea typeface="+mj-ea"/>
                <a:cs typeface="+mj-cs"/>
              </a:rPr>
            </a:br>
            <a:r>
              <a:rPr kumimoji="0" lang="en-US" sz="4400" b="1" i="0" u="none" strike="noStrike" kern="1200" cap="none" spc="0" normalizeH="0" baseline="0" noProof="0" dirty="0">
                <a:ln>
                  <a:noFill/>
                </a:ln>
                <a:solidFill>
                  <a:schemeClr val="tx2">
                    <a:lumMod val="50000"/>
                  </a:schemeClr>
                </a:solidFill>
                <a:effectLst/>
                <a:uLnTx/>
                <a:uFillTx/>
                <a:latin typeface="+mn-lt"/>
                <a:ea typeface="+mj-ea"/>
                <a:cs typeface="+mj-cs"/>
              </a:rPr>
              <a:t>WHAT ARE THE MEMBERS’ ACTIVITIES AT PMAA?</a:t>
            </a:r>
            <a:br>
              <a:rPr kumimoji="0" lang="en-US" sz="4400" b="1" i="0" u="none" strike="noStrike" kern="1200" cap="none" spc="0" normalizeH="0" baseline="0" noProof="0" dirty="0">
                <a:ln>
                  <a:noFill/>
                </a:ln>
                <a:solidFill>
                  <a:schemeClr val="tx2">
                    <a:lumMod val="50000"/>
                  </a:schemeClr>
                </a:solidFill>
                <a:effectLst/>
                <a:uLnTx/>
                <a:uFillTx/>
                <a:latin typeface="+mn-lt"/>
                <a:ea typeface="+mj-ea"/>
                <a:cs typeface="+mj-cs"/>
              </a:rPr>
            </a:br>
            <a:endParaRPr lang="en-US" sz="4400" kern="1200" dirty="0">
              <a:solidFill>
                <a:schemeClr val="tx2">
                  <a:lumMod val="50000"/>
                </a:schemeClr>
              </a:solidFill>
              <a:latin typeface="+mn-lt"/>
              <a:ea typeface="+mj-ea"/>
              <a:cs typeface="+mj-cs"/>
            </a:endParaRPr>
          </a:p>
        </p:txBody>
      </p:sp>
      <p:pic>
        <p:nvPicPr>
          <p:cNvPr id="9" name="Picture 8">
            <a:extLst>
              <a:ext uri="{FF2B5EF4-FFF2-40B4-BE49-F238E27FC236}">
                <a16:creationId xmlns:a16="http://schemas.microsoft.com/office/drawing/2014/main" id="{D368E1C7-B7A5-8F19-5CEF-E12FD27565F2}"/>
              </a:ext>
            </a:extLst>
          </p:cNvPr>
          <p:cNvPicPr>
            <a:picLocks noChangeAspect="1"/>
          </p:cNvPicPr>
          <p:nvPr/>
        </p:nvPicPr>
        <p:blipFill>
          <a:blip r:embed="rId2"/>
          <a:srcRect l="24481" r="27154" b="-1"/>
          <a:stretch>
            <a:fillRect/>
          </a:stretch>
        </p:blipFill>
        <p:spPr>
          <a:xfrm>
            <a:off x="-1" y="2509525"/>
            <a:ext cx="4381499" cy="4348475"/>
          </a:xfrm>
          <a:prstGeom prst="rect">
            <a:avLst/>
          </a:prstGeom>
        </p:spPr>
      </p:pic>
      <p:pic>
        <p:nvPicPr>
          <p:cNvPr id="8" name="Picture 7">
            <a:extLst>
              <a:ext uri="{FF2B5EF4-FFF2-40B4-BE49-F238E27FC236}">
                <a16:creationId xmlns:a16="http://schemas.microsoft.com/office/drawing/2014/main" id="{558961EC-253E-62FA-301D-05064DAF6D77}"/>
              </a:ext>
            </a:extLst>
          </p:cNvPr>
          <p:cNvPicPr>
            <a:picLocks noChangeAspect="1"/>
          </p:cNvPicPr>
          <p:nvPr/>
        </p:nvPicPr>
        <p:blipFill>
          <a:blip r:embed="rId3"/>
          <a:srcRect l="600" r="-5" b="-5"/>
          <a:stretch>
            <a:fillRect/>
          </a:stretch>
        </p:blipFill>
        <p:spPr>
          <a:xfrm>
            <a:off x="8807838" y="-2"/>
            <a:ext cx="3384162" cy="2553431"/>
          </a:xfrm>
          <a:prstGeom prst="rect">
            <a:avLst/>
          </a:prstGeom>
        </p:spPr>
      </p:pic>
      <p:sp>
        <p:nvSpPr>
          <p:cNvPr id="3" name="Date Placeholder 2">
            <a:extLst>
              <a:ext uri="{FF2B5EF4-FFF2-40B4-BE49-F238E27FC236}">
                <a16:creationId xmlns:a16="http://schemas.microsoft.com/office/drawing/2014/main" id="{BC37A1AC-AD92-1050-A156-66C3CF3BD881}"/>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DF8030BC-0B58-4CFA-A1E1-967BC2443B46}" type="datetime1">
              <a:rPr lang="en-US">
                <a:solidFill>
                  <a:srgbClr val="FFFFFF"/>
                </a:solidFill>
              </a:rPr>
              <a:pPr>
                <a:spcAft>
                  <a:spcPts val="600"/>
                </a:spcAft>
              </a:pPr>
              <a:t>1/30/2026</a:t>
            </a:fld>
            <a:endParaRPr lang="en-US" dirty="0">
              <a:solidFill>
                <a:srgbClr val="FFFFFF"/>
              </a:solidFill>
            </a:endParaRPr>
          </a:p>
        </p:txBody>
      </p:sp>
      <p:sp>
        <p:nvSpPr>
          <p:cNvPr id="86" name="Rectangle 85">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1D7E768C-F52C-4C8D-8D28-9E77B1F2DE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9" y="2479633"/>
            <a:ext cx="4381499"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 Placeholder 3">
            <a:extLst>
              <a:ext uri="{FF2B5EF4-FFF2-40B4-BE49-F238E27FC236}">
                <a16:creationId xmlns:a16="http://schemas.microsoft.com/office/drawing/2014/main" id="{A13A83C1-77C7-4A02-D491-2ECAD7BE30CF}"/>
              </a:ext>
            </a:extLst>
          </p:cNvPr>
          <p:cNvSpPr>
            <a:spLocks noGrp="1"/>
          </p:cNvSpPr>
          <p:nvPr>
            <p:ph type="body" sz="half" idx="2"/>
          </p:nvPr>
        </p:nvSpPr>
        <p:spPr>
          <a:xfrm>
            <a:off x="4774690" y="495448"/>
            <a:ext cx="3452345" cy="5724377"/>
          </a:xfrm>
        </p:spPr>
        <p:txBody>
          <a:bodyPr vert="horz" lIns="91440" tIns="45720" rIns="91440" bIns="45720" rtlCol="0" anchor="ctr">
            <a:normAutofit fontScale="92500" lnSpcReduction="20000"/>
          </a:bodyPr>
          <a:lstStyle/>
          <a:p>
            <a:pPr marL="228600" marR="0" lvl="0" indent="-228600" fontAlgn="auto">
              <a:spcBef>
                <a:spcPts val="0"/>
              </a:spcBef>
              <a:spcAft>
                <a:spcPts val="800"/>
              </a:spcAft>
              <a:buClrTx/>
              <a:buSzTx/>
              <a:buFont typeface="Arial" panose="020B0604020202020204" pitchFamily="34" charset="0"/>
              <a:buChar char="•"/>
              <a:tabLst/>
              <a:defRPr/>
            </a:pPr>
            <a:endParaRPr kumimoji="0" lang="en-US" sz="1400" b="1" i="0" u="none" strike="noStrike" cap="none" spc="0" normalizeH="0" baseline="0" noProof="0" dirty="0">
              <a:ln>
                <a:noFill/>
              </a:ln>
              <a:solidFill>
                <a:schemeClr val="tx2">
                  <a:lumMod val="50000"/>
                </a:schemeClr>
              </a:solidFill>
              <a:effectLst/>
              <a:uLnTx/>
              <a:uFillTx/>
            </a:endParaRPr>
          </a:p>
          <a:p>
            <a:pPr marL="228600" marR="0" lvl="0" indent="-228600" fontAlgn="auto">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dirty="0">
                <a:ln>
                  <a:noFill/>
                </a:ln>
                <a:solidFill>
                  <a:schemeClr val="tx2">
                    <a:lumMod val="50000"/>
                  </a:schemeClr>
                </a:solidFill>
                <a:effectLst/>
                <a:uLnTx/>
                <a:uFillTx/>
              </a:rPr>
              <a:t>SIDEWALK ASTRONOMY: </a:t>
            </a:r>
            <a:r>
              <a:rPr kumimoji="0" lang="en-US" sz="1700" b="0" i="0" u="none" strike="noStrike" cap="none" spc="0" normalizeH="0" baseline="0" noProof="0" dirty="0">
                <a:ln>
                  <a:noFill/>
                </a:ln>
                <a:solidFill>
                  <a:schemeClr val="tx2">
                    <a:lumMod val="50000"/>
                  </a:schemeClr>
                </a:solidFill>
                <a:effectLst/>
                <a:uLnTx/>
                <a:uFillTx/>
              </a:rPr>
              <a:t>Join us for a free, once –a-month Saturday spectacle at the Observatory! Catch breathtaking views of the sun through our specialised solar telescope- an unforgettable experience for all ages.</a:t>
            </a:r>
          </a:p>
          <a:p>
            <a:pPr marL="228600" marR="0" lvl="0" indent="-228600" fontAlgn="auto">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dirty="0">
                <a:ln>
                  <a:noFill/>
                </a:ln>
                <a:solidFill>
                  <a:schemeClr val="tx2">
                    <a:lumMod val="50000"/>
                  </a:schemeClr>
                </a:solidFill>
                <a:effectLst/>
                <a:uLnTx/>
                <a:uFillTx/>
              </a:rPr>
              <a:t>OPEN NIGHTS: </a:t>
            </a:r>
            <a:r>
              <a:rPr kumimoji="0" lang="en-US" sz="1700" b="0" i="0" u="none" strike="noStrike" cap="none" spc="0" normalizeH="0" baseline="0" noProof="0" dirty="0">
                <a:ln>
                  <a:noFill/>
                </a:ln>
                <a:solidFill>
                  <a:schemeClr val="tx2">
                    <a:lumMod val="50000"/>
                  </a:schemeClr>
                </a:solidFill>
                <a:effectLst/>
                <a:uLnTx/>
                <a:uFillTx/>
              </a:rPr>
              <a:t>As a member, you’re welcome to drop in any Wednesday, Friday or Sunday – completely free – whenever the stars call you.</a:t>
            </a:r>
          </a:p>
          <a:p>
            <a:pPr marL="228600" marR="0" lvl="0" indent="-228600" fontAlgn="auto">
              <a:spcBef>
                <a:spcPts val="0"/>
              </a:spcBef>
              <a:spcAft>
                <a:spcPts val="800"/>
              </a:spcAft>
              <a:buClrTx/>
              <a:buSzTx/>
              <a:buFont typeface="Arial" panose="020B0604020202020204" pitchFamily="34" charset="0"/>
              <a:buChar char="•"/>
              <a:tabLst/>
              <a:defRPr/>
            </a:pPr>
            <a:r>
              <a:rPr kumimoji="0" lang="en-US" sz="1700" b="1" i="0" u="none" strike="noStrike" cap="none" spc="0" normalizeH="0" baseline="0" noProof="0" dirty="0">
                <a:ln>
                  <a:noFill/>
                </a:ln>
                <a:solidFill>
                  <a:schemeClr val="tx2">
                    <a:lumMod val="50000"/>
                  </a:schemeClr>
                </a:solidFill>
                <a:effectLst/>
                <a:uLnTx/>
                <a:uFillTx/>
              </a:rPr>
              <a:t>TRAINING NIGHTS:</a:t>
            </a:r>
            <a:r>
              <a:rPr kumimoji="0" lang="en-US" sz="1700" b="0" i="0" u="none" strike="noStrike" cap="none" spc="0" normalizeH="0" baseline="0" noProof="0" dirty="0">
                <a:ln>
                  <a:noFill/>
                </a:ln>
                <a:solidFill>
                  <a:schemeClr val="tx2">
                    <a:lumMod val="50000"/>
                  </a:schemeClr>
                </a:solidFill>
                <a:effectLst/>
                <a:uLnTx/>
                <a:uFillTx/>
              </a:rPr>
              <a:t> Curious about astronomy? Want to get  hands-on with telescopes and learn the differences between them? Our expert members are ready to share their knowledge and ignite your passion.</a:t>
            </a:r>
          </a:p>
          <a:p>
            <a:pPr marL="228600" marR="0" lvl="0" indent="-228600" fontAlgn="auto">
              <a:spcBef>
                <a:spcPts val="0"/>
              </a:spcBef>
              <a:spcAft>
                <a:spcPts val="800"/>
              </a:spcAft>
              <a:buClrTx/>
              <a:buSzTx/>
              <a:buFont typeface="Arial" panose="020B0604020202020204" pitchFamily="34" charset="0"/>
              <a:buChar char="•"/>
              <a:tabLst/>
              <a:defRPr/>
            </a:pPr>
            <a:r>
              <a:rPr lang="en-US" sz="1700" b="1" dirty="0">
                <a:solidFill>
                  <a:schemeClr val="tx2">
                    <a:lumMod val="50000"/>
                  </a:schemeClr>
                </a:solidFill>
              </a:rPr>
              <a:t>THE MORIPO DARK SKY SITE</a:t>
            </a:r>
            <a:r>
              <a:rPr lang="en-US" sz="1700" dirty="0">
                <a:solidFill>
                  <a:schemeClr val="tx2">
                    <a:lumMod val="50000"/>
                  </a:schemeClr>
                </a:solidFill>
              </a:rPr>
              <a:t>: Exciting things are happening! The historic dome from our original observatory is being restored at its new home in Moripo Park, Hyndmans Creek – exclusively for our members to enjoy the night sky at its darkest and best.</a:t>
            </a:r>
            <a:endParaRPr kumimoji="0" lang="en-US" sz="1700" b="0" i="0" u="none" strike="noStrike" cap="none" spc="0" normalizeH="0" baseline="0" noProof="0" dirty="0">
              <a:ln>
                <a:noFill/>
              </a:ln>
              <a:solidFill>
                <a:schemeClr val="tx2">
                  <a:lumMod val="50000"/>
                </a:schemeClr>
              </a:solidFill>
              <a:effectLst/>
              <a:uLnTx/>
              <a:uFillTx/>
            </a:endParaRPr>
          </a:p>
          <a:p>
            <a:pPr marL="228600" marR="0" lvl="0" indent="-228600" fontAlgn="auto">
              <a:spcBef>
                <a:spcPts val="0"/>
              </a:spcBef>
              <a:spcAft>
                <a:spcPts val="800"/>
              </a:spcAft>
              <a:buClrTx/>
              <a:buSzTx/>
              <a:buFont typeface="Arial" panose="020B0604020202020204" pitchFamily="34" charset="0"/>
              <a:buChar char="•"/>
              <a:tabLst/>
              <a:defRPr/>
            </a:pPr>
            <a:endParaRPr kumimoji="0" lang="en-US" sz="1400" b="0" i="0" u="none" strike="noStrike" cap="none" spc="0" normalizeH="0" baseline="0" noProof="0" dirty="0">
              <a:ln>
                <a:noFill/>
              </a:ln>
              <a:solidFill>
                <a:schemeClr val="tx2">
                  <a:lumMod val="50000"/>
                </a:schemeClr>
              </a:solidFill>
              <a:effectLst/>
              <a:uLnTx/>
              <a:uFillTx/>
            </a:endParaRPr>
          </a:p>
          <a:p>
            <a:pPr marL="228600" marR="0" lvl="0" indent="-228600" fontAlgn="auto">
              <a:spcBef>
                <a:spcPts val="0"/>
              </a:spcBef>
              <a:spcAft>
                <a:spcPts val="800"/>
              </a:spcAft>
              <a:buClrTx/>
              <a:buSzTx/>
              <a:buFont typeface="Arial" panose="020B0604020202020204" pitchFamily="34" charset="0"/>
              <a:buChar char="•"/>
              <a:tabLst/>
              <a:defRPr/>
            </a:pPr>
            <a:endParaRPr kumimoji="0" lang="en-US" sz="1400" b="0" i="0" u="none" strike="noStrike" cap="none" spc="0" normalizeH="0" baseline="0" noProof="0" dirty="0">
              <a:ln>
                <a:noFill/>
              </a:ln>
              <a:solidFill>
                <a:schemeClr val="tx2">
                  <a:lumMod val="50000"/>
                </a:schemeClr>
              </a:solidFill>
              <a:effectLst/>
              <a:uLnTx/>
              <a:uFillTx/>
            </a:endParaRPr>
          </a:p>
          <a:p>
            <a:pPr indent="-228600">
              <a:buFont typeface="Arial" panose="020B0604020202020204" pitchFamily="34" charset="0"/>
              <a:buChar char="•"/>
            </a:pPr>
            <a:endParaRPr lang="en-US" sz="1400" dirty="0">
              <a:solidFill>
                <a:schemeClr val="tx2">
                  <a:lumMod val="50000"/>
                </a:schemeClr>
              </a:solidFill>
            </a:endParaRPr>
          </a:p>
        </p:txBody>
      </p:sp>
      <p:sp>
        <p:nvSpPr>
          <p:cNvPr id="5" name="Footer Placeholder 4">
            <a:extLst>
              <a:ext uri="{FF2B5EF4-FFF2-40B4-BE49-F238E27FC236}">
                <a16:creationId xmlns:a16="http://schemas.microsoft.com/office/drawing/2014/main" id="{EF727EC0-3FEF-000B-C800-FD8CD2EB5A1D}"/>
              </a:ext>
            </a:extLst>
          </p:cNvPr>
          <p:cNvSpPr>
            <a:spLocks noGrp="1"/>
          </p:cNvSpPr>
          <p:nvPr>
            <p:ph type="ftr" sz="quarter" idx="11"/>
          </p:nvPr>
        </p:nvSpPr>
        <p:spPr>
          <a:xfrm>
            <a:off x="4834284" y="6356350"/>
            <a:ext cx="3319115"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PMAA Introduction</a:t>
            </a:r>
          </a:p>
        </p:txBody>
      </p:sp>
      <p:pic>
        <p:nvPicPr>
          <p:cNvPr id="10" name="Picture 9">
            <a:extLst>
              <a:ext uri="{FF2B5EF4-FFF2-40B4-BE49-F238E27FC236}">
                <a16:creationId xmlns:a16="http://schemas.microsoft.com/office/drawing/2014/main" id="{524BD02B-D6C7-71E4-58C3-7F932B73AFDB}"/>
              </a:ext>
            </a:extLst>
          </p:cNvPr>
          <p:cNvPicPr>
            <a:picLocks noChangeAspect="1"/>
          </p:cNvPicPr>
          <p:nvPr/>
        </p:nvPicPr>
        <p:blipFill>
          <a:blip r:embed="rId4"/>
          <a:srcRect t="770"/>
          <a:stretch>
            <a:fillRect/>
          </a:stretch>
        </p:blipFill>
        <p:spPr>
          <a:xfrm>
            <a:off x="8775834" y="2553429"/>
            <a:ext cx="3416166" cy="4304571"/>
          </a:xfrm>
          <a:prstGeom prst="rect">
            <a:avLst/>
          </a:prstGeom>
        </p:spPr>
      </p:pic>
      <p:sp>
        <p:nvSpPr>
          <p:cNvPr id="90" name="Rectangle 89">
            <a:extLst>
              <a:ext uri="{FF2B5EF4-FFF2-40B4-BE49-F238E27FC236}">
                <a16:creationId xmlns:a16="http://schemas.microsoft.com/office/drawing/2014/main" id="{A2CDF4EC-7B47-436E-927B-57540425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5834" y="2516418"/>
            <a:ext cx="3416166"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4683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3330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69DF65-0AD6-863E-DDE6-651C1685180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DE3347-5030-1110-BBBA-2F47CA86C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E3A2D2-9275-E14C-A69B-4B8B6F88C391}"/>
              </a:ext>
            </a:extLst>
          </p:cNvPr>
          <p:cNvSpPr>
            <a:spLocks noGrp="1"/>
          </p:cNvSpPr>
          <p:nvPr>
            <p:ph type="title"/>
          </p:nvPr>
        </p:nvSpPr>
        <p:spPr>
          <a:xfrm>
            <a:off x="420093" y="373398"/>
            <a:ext cx="11018520" cy="640634"/>
          </a:xfrm>
        </p:spPr>
        <p:txBody>
          <a:bodyPr vert="horz" lIns="91440" tIns="45720" rIns="91440" bIns="45720" rtlCol="0" anchor="b">
            <a:noAutofit/>
          </a:bodyPr>
          <a:lstStyle/>
          <a:p>
            <a:pPr marL="0" marR="0" lvl="0" indent="0" fontAlgn="auto">
              <a:spcAft>
                <a:spcPts val="800"/>
              </a:spcAft>
              <a:tabLst/>
              <a:defRPr/>
            </a:pPr>
            <a:br>
              <a:rPr kumimoji="0" lang="en-US" sz="2400" b="0" i="0" u="none" strike="noStrike" cap="none" spc="0" normalizeH="0" baseline="0" noProof="0" dirty="0">
                <a:ln>
                  <a:noFill/>
                </a:ln>
                <a:effectLst/>
                <a:uLnTx/>
                <a:uFillTx/>
              </a:rPr>
            </a:br>
            <a:br>
              <a:rPr kumimoji="0" lang="en-US" sz="2400" b="0" i="0" u="none" strike="noStrike" cap="none" spc="0" normalizeH="0" baseline="0" noProof="0" dirty="0">
                <a:ln>
                  <a:noFill/>
                </a:ln>
                <a:effectLst/>
                <a:uLnTx/>
                <a:uFillTx/>
              </a:rPr>
            </a:br>
            <a:br>
              <a:rPr kumimoji="0" lang="en-US" sz="2400" b="0" i="0" u="none" strike="noStrike" cap="none" spc="0" normalizeH="0" baseline="0" noProof="0" dirty="0">
                <a:ln>
                  <a:noFill/>
                </a:ln>
                <a:effectLst/>
                <a:uLnTx/>
                <a:uFillTx/>
              </a:rPr>
            </a:br>
            <a:br>
              <a:rPr kumimoji="0" lang="en-US" sz="2400" b="0" i="0" u="none" strike="noStrike" cap="none" spc="0" normalizeH="0" baseline="0" noProof="0" dirty="0">
                <a:ln>
                  <a:noFill/>
                </a:ln>
                <a:effectLst/>
                <a:uLnTx/>
                <a:uFillTx/>
              </a:rPr>
            </a:br>
            <a:r>
              <a:rPr kumimoji="0" lang="en-US" sz="4000" b="1" i="0" u="none" strike="noStrike" cap="none" spc="0" normalizeH="0" baseline="0" noProof="0" dirty="0">
                <a:ln>
                  <a:noFill/>
                </a:ln>
                <a:effectLst/>
                <a:uLnTx/>
                <a:uFillTx/>
                <a:latin typeface="+mn-lt"/>
              </a:rPr>
              <a:t>SOCIAL ACTIVITIES AT PMAA</a:t>
            </a:r>
            <a:endParaRPr lang="en-US" sz="4000" b="1" dirty="0">
              <a:latin typeface="+mn-lt"/>
            </a:endParaRPr>
          </a:p>
        </p:txBody>
      </p:sp>
      <p:sp>
        <p:nvSpPr>
          <p:cNvPr id="13" name="sketchy line">
            <a:extLst>
              <a:ext uri="{FF2B5EF4-FFF2-40B4-BE49-F238E27FC236}">
                <a16:creationId xmlns:a16="http://schemas.microsoft.com/office/drawing/2014/main" id="{9F133207-38A0-F98E-4AA2-698AEC3A9A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6D5C14CD-AD28-4F41-C811-953DF49FEEC4}"/>
              </a:ext>
            </a:extLst>
          </p:cNvPr>
          <p:cNvSpPr>
            <a:spLocks noGrp="1"/>
          </p:cNvSpPr>
          <p:nvPr>
            <p:ph type="body" sz="half" idx="2"/>
          </p:nvPr>
        </p:nvSpPr>
        <p:spPr>
          <a:xfrm>
            <a:off x="572493" y="2071316"/>
            <a:ext cx="6713552" cy="4119172"/>
          </a:xfrm>
        </p:spPr>
        <p:txBody>
          <a:bodyPr vert="horz" lIns="91440" tIns="45720" rIns="91440" bIns="45720" rtlCol="0" anchor="t">
            <a:noAutofit/>
          </a:bodyPr>
          <a:lstStyle/>
          <a:p>
            <a:pPr marL="228600" marR="0" lvl="0" indent="-228600" fontAlgn="auto">
              <a:spcBef>
                <a:spcPts val="0"/>
              </a:spcBef>
              <a:spcAft>
                <a:spcPts val="800"/>
              </a:spcAft>
              <a:buClrTx/>
              <a:buSzTx/>
              <a:buFont typeface="Arial" panose="020B0604020202020204" pitchFamily="34" charset="0"/>
              <a:buChar char="•"/>
              <a:tabLst/>
              <a:defRPr/>
            </a:pPr>
            <a:r>
              <a:rPr kumimoji="0" lang="en-US" sz="1800" b="1" i="0" u="none" strike="noStrike" cap="none" spc="0" normalizeH="0" baseline="0" noProof="0" dirty="0">
                <a:ln>
                  <a:noFill/>
                </a:ln>
                <a:effectLst/>
                <a:uLnTx/>
                <a:uFillTx/>
              </a:rPr>
              <a:t>MEMBER’S EVENING: </a:t>
            </a:r>
            <a:r>
              <a:rPr kumimoji="0" lang="en-US" sz="1800" b="0" i="0" u="none" strike="noStrike" cap="none" spc="0" normalizeH="0" baseline="0" noProof="0" dirty="0">
                <a:ln>
                  <a:noFill/>
                </a:ln>
                <a:effectLst/>
                <a:uLnTx/>
                <a:uFillTx/>
              </a:rPr>
              <a:t> A lively get-together held either at the Observatory or one of Port Macquarie’s great local venues. The perfect chance to relax, reconnect and swap stories with fellow astronomers.</a:t>
            </a:r>
          </a:p>
          <a:p>
            <a:pPr marL="228600" marR="0" lvl="0" indent="-228600" fontAlgn="auto">
              <a:spcBef>
                <a:spcPts val="0"/>
              </a:spcBef>
              <a:spcAft>
                <a:spcPts val="800"/>
              </a:spcAft>
              <a:buClrTx/>
              <a:buSzTx/>
              <a:buFont typeface="Arial" panose="020B0604020202020204" pitchFamily="34" charset="0"/>
              <a:buChar char="•"/>
              <a:tabLst/>
              <a:defRPr/>
            </a:pPr>
            <a:r>
              <a:rPr lang="en-US" sz="1800" b="1" dirty="0"/>
              <a:t>CAFÉ ASTRONOMY: </a:t>
            </a:r>
            <a:r>
              <a:rPr lang="en-US" sz="1800" dirty="0"/>
              <a:t>Our monthly social session with a twist – enjoy a guest presentation, great company, and stimulating conversation. Held at the Observatory from 2:00 to 3:00 pm</a:t>
            </a:r>
            <a:endParaRPr kumimoji="0" lang="en-US" sz="1800" i="0" u="none" strike="noStrike" cap="none" spc="0" normalizeH="0" baseline="0" noProof="0" dirty="0">
              <a:ln>
                <a:noFill/>
              </a:ln>
              <a:effectLst/>
              <a:uLnTx/>
              <a:uFillTx/>
            </a:endParaRPr>
          </a:p>
          <a:p>
            <a:pPr marL="228600" marR="0" lvl="0" indent="-228600" fontAlgn="auto">
              <a:spcBef>
                <a:spcPts val="0"/>
              </a:spcBef>
              <a:spcAft>
                <a:spcPts val="800"/>
              </a:spcAft>
              <a:buClrTx/>
              <a:buSzTx/>
              <a:buFont typeface="Arial" panose="020B0604020202020204" pitchFamily="34" charset="0"/>
              <a:buChar char="•"/>
              <a:tabLst/>
              <a:defRPr/>
            </a:pPr>
            <a:r>
              <a:rPr kumimoji="0" lang="en-US" sz="1800" b="1" i="0" u="none" strike="noStrike" cap="none" spc="0" normalizeH="0" baseline="0" noProof="0" dirty="0">
                <a:ln>
                  <a:noFill/>
                </a:ln>
                <a:effectLst/>
                <a:uLnTx/>
                <a:uFillTx/>
              </a:rPr>
              <a:t>CHRISTMAS PARTY:</a:t>
            </a:r>
            <a:r>
              <a:rPr kumimoji="0" lang="en-US" sz="1800" b="0" i="0" u="none" strike="noStrike" cap="none" spc="0" normalizeH="0" baseline="0" noProof="0" dirty="0">
                <a:ln>
                  <a:noFill/>
                </a:ln>
                <a:effectLst/>
                <a:uLnTx/>
                <a:uFillTx/>
              </a:rPr>
              <a:t> The PMAA’s festive highlight! A fun, end- of -year celebration for all members as we wrap up another year of star-studded adventures.</a:t>
            </a:r>
          </a:p>
          <a:p>
            <a:pPr marL="228600" marR="0" lvl="0" indent="-228600" fontAlgn="auto">
              <a:spcBef>
                <a:spcPts val="0"/>
              </a:spcBef>
              <a:spcAft>
                <a:spcPts val="800"/>
              </a:spcAft>
              <a:buClrTx/>
              <a:buSzTx/>
              <a:buFont typeface="Arial" panose="020B0604020202020204" pitchFamily="34" charset="0"/>
              <a:buChar char="•"/>
              <a:tabLst/>
              <a:defRPr/>
            </a:pPr>
            <a:r>
              <a:rPr kumimoji="0" lang="en-US" sz="1800" b="1" i="0" u="none" strike="noStrike" cap="none" spc="0" normalizeH="0" baseline="0" noProof="0" dirty="0">
                <a:ln>
                  <a:noFill/>
                </a:ln>
                <a:effectLst/>
                <a:uLnTx/>
                <a:uFillTx/>
              </a:rPr>
              <a:t>OUTINGS TO OTHER ASTRONOMICAL CLUBS</a:t>
            </a:r>
            <a:r>
              <a:rPr kumimoji="0" lang="en-US" sz="1800" b="0" i="0" u="none" strike="noStrike" cap="none" spc="0" normalizeH="0" baseline="0" noProof="0" dirty="0">
                <a:ln>
                  <a:noFill/>
                </a:ln>
                <a:effectLst/>
                <a:uLnTx/>
                <a:uFillTx/>
              </a:rPr>
              <a:t>:  </a:t>
            </a:r>
            <a:r>
              <a:rPr lang="en-US" sz="1800" dirty="0"/>
              <a:t>From club visits to special events, PMAA loves a road trip! Past adventures include meeting with Tamworth Astronomical Club and an unforgettable journey to Siding Spring Observatory.</a:t>
            </a:r>
            <a:endParaRPr kumimoji="0" lang="en-US" sz="1800" b="0" i="0" u="none" strike="noStrike" cap="none" spc="0" normalizeH="0" baseline="0" noProof="0" dirty="0">
              <a:ln>
                <a:noFill/>
              </a:ln>
              <a:effectLst/>
              <a:uLnTx/>
              <a:uFillTx/>
            </a:endParaRPr>
          </a:p>
          <a:p>
            <a:pPr indent="-228600">
              <a:buFont typeface="Arial" panose="020B0604020202020204" pitchFamily="34" charset="0"/>
              <a:buChar char="•"/>
            </a:pPr>
            <a:endParaRPr lang="en-US" sz="1800" dirty="0"/>
          </a:p>
        </p:txBody>
      </p:sp>
      <p:pic>
        <p:nvPicPr>
          <p:cNvPr id="5" name="Picture Placeholder 4">
            <a:extLst>
              <a:ext uri="{FF2B5EF4-FFF2-40B4-BE49-F238E27FC236}">
                <a16:creationId xmlns:a16="http://schemas.microsoft.com/office/drawing/2014/main" id="{660F17AC-9059-03E8-1D96-156E16EF26C6}"/>
              </a:ext>
            </a:extLst>
          </p:cNvPr>
          <p:cNvPicPr>
            <a:picLocks noGrp="1" noChangeAspect="1"/>
          </p:cNvPicPr>
          <p:nvPr>
            <p:ph type="pic" idx="1"/>
          </p:nvPr>
        </p:nvPicPr>
        <p:blipFill>
          <a:blip r:embed="rId2"/>
          <a:srcRect l="16150" r="27569" b="-3"/>
          <a:stretch>
            <a:fillRect/>
          </a:stretch>
        </p:blipFill>
        <p:spPr>
          <a:xfrm>
            <a:off x="7675658" y="2093976"/>
            <a:ext cx="3941064" cy="4096512"/>
          </a:xfrm>
          <a:prstGeom prst="rect">
            <a:avLst/>
          </a:prstGeom>
        </p:spPr>
      </p:pic>
      <p:sp>
        <p:nvSpPr>
          <p:cNvPr id="3" name="Date Placeholder 2">
            <a:extLst>
              <a:ext uri="{FF2B5EF4-FFF2-40B4-BE49-F238E27FC236}">
                <a16:creationId xmlns:a16="http://schemas.microsoft.com/office/drawing/2014/main" id="{32302084-A929-1B54-98DE-11985405A89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BE54FDB3-E656-4BD8-B8F7-921F6BD8E48E}" type="datetime1">
              <a:rPr lang="en-US" smtClean="0">
                <a:solidFill>
                  <a:prstClr val="black">
                    <a:tint val="75000"/>
                  </a:prstClr>
                </a:solidFill>
                <a:latin typeface="Calibri" panose="020F0502020204030204"/>
              </a:rPr>
              <a:t>1/30/2026</a:t>
            </a:fld>
            <a:endParaRPr lang="en-US" dirty="0">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4DC20824-4F9B-E0ED-1189-683B60AB0BC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prstClr val="black">
                    <a:tint val="75000"/>
                  </a:prstClr>
                </a:solidFill>
                <a:latin typeface="Calibri" panose="020F0502020204030204"/>
                <a:ea typeface="+mn-ea"/>
                <a:cs typeface="+mn-cs"/>
              </a:rPr>
              <a:t>PMAA Introduction</a:t>
            </a:r>
          </a:p>
        </p:txBody>
      </p:sp>
    </p:spTree>
    <p:extLst>
      <p:ext uri="{BB962C8B-B14F-4D97-AF65-F5344CB8AC3E}">
        <p14:creationId xmlns:p14="http://schemas.microsoft.com/office/powerpoint/2010/main" val="1989315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88DB03-A766-445B-7D47-343D42E30FAE}"/>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kumimoji="0" lang="en-US" sz="4000" b="1" i="0" u="none" strike="noStrike" kern="1200" cap="none" spc="0" normalizeH="0" baseline="0" noProof="0" dirty="0">
                <a:ln>
                  <a:noFill/>
                </a:ln>
                <a:solidFill>
                  <a:schemeClr val="tx1"/>
                </a:solidFill>
                <a:effectLst/>
                <a:uLnTx/>
                <a:uFillTx/>
                <a:latin typeface="+mn-lt"/>
                <a:ea typeface="+mj-ea"/>
                <a:cs typeface="+mj-cs"/>
              </a:rPr>
              <a:t>WHAT ARE THE MEMBERS’ RIGHTS AND OBLIGATIONS AT PMAA?</a:t>
            </a:r>
            <a:endParaRPr lang="en-US" sz="4000" kern="1200" dirty="0">
              <a:solidFill>
                <a:schemeClr val="tx1"/>
              </a:solidFill>
              <a:latin typeface="+mn-lt"/>
              <a:ea typeface="+mj-ea"/>
              <a:cs typeface="+mj-cs"/>
            </a:endParaRPr>
          </a:p>
        </p:txBody>
      </p:sp>
      <p:sp>
        <p:nvSpPr>
          <p:cNvPr id="4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sX0" fmla="*/ 0 w 4480560"/>
              <a:gd name="csY0" fmla="*/ 0 h 18288"/>
              <a:gd name="csX1" fmla="*/ 595274 w 4480560"/>
              <a:gd name="csY1" fmla="*/ 0 h 18288"/>
              <a:gd name="csX2" fmla="*/ 1100938 w 4480560"/>
              <a:gd name="csY2" fmla="*/ 0 h 18288"/>
              <a:gd name="csX3" fmla="*/ 1651406 w 4480560"/>
              <a:gd name="csY3" fmla="*/ 0 h 18288"/>
              <a:gd name="csX4" fmla="*/ 2336292 w 4480560"/>
              <a:gd name="csY4" fmla="*/ 0 h 18288"/>
              <a:gd name="csX5" fmla="*/ 2931566 w 4480560"/>
              <a:gd name="csY5" fmla="*/ 0 h 18288"/>
              <a:gd name="csX6" fmla="*/ 3482035 w 4480560"/>
              <a:gd name="csY6" fmla="*/ 0 h 18288"/>
              <a:gd name="csX7" fmla="*/ 4480560 w 4480560"/>
              <a:gd name="csY7" fmla="*/ 0 h 18288"/>
              <a:gd name="csX8" fmla="*/ 4480560 w 4480560"/>
              <a:gd name="csY8" fmla="*/ 18288 h 18288"/>
              <a:gd name="csX9" fmla="*/ 3840480 w 4480560"/>
              <a:gd name="csY9" fmla="*/ 18288 h 18288"/>
              <a:gd name="csX10" fmla="*/ 3290011 w 4480560"/>
              <a:gd name="csY10" fmla="*/ 18288 h 18288"/>
              <a:gd name="csX11" fmla="*/ 2560320 w 4480560"/>
              <a:gd name="csY11" fmla="*/ 18288 h 18288"/>
              <a:gd name="csX12" fmla="*/ 1965046 w 4480560"/>
              <a:gd name="csY12" fmla="*/ 18288 h 18288"/>
              <a:gd name="csX13" fmla="*/ 1459382 w 4480560"/>
              <a:gd name="csY13" fmla="*/ 18288 h 18288"/>
              <a:gd name="csX14" fmla="*/ 774497 w 4480560"/>
              <a:gd name="csY14" fmla="*/ 18288 h 18288"/>
              <a:gd name="csX15" fmla="*/ 0 w 4480560"/>
              <a:gd name="csY15" fmla="*/ 18288 h 18288"/>
              <a:gd name="csX16" fmla="*/ 0 w 4480560"/>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3AC75B3C-2A24-B70A-CA07-FBB341B3108C}"/>
              </a:ext>
            </a:extLst>
          </p:cNvPr>
          <p:cNvSpPr>
            <a:spLocks noGrp="1"/>
          </p:cNvSpPr>
          <p:nvPr>
            <p:ph type="body" sz="half" idx="2"/>
          </p:nvPr>
        </p:nvSpPr>
        <p:spPr>
          <a:xfrm>
            <a:off x="5126417" y="1411288"/>
            <a:ext cx="6224335" cy="3533775"/>
          </a:xfrm>
        </p:spPr>
        <p:txBody>
          <a:bodyPr vert="horz" lIns="91440" tIns="45720" rIns="91440" bIns="45720" rtlCol="0" anchor="ctr">
            <a:normAutofit/>
          </a:bodyPr>
          <a:lstStyle/>
          <a:p>
            <a:pPr marR="0" lvl="0" fontAlgn="auto">
              <a:spcBef>
                <a:spcPts val="0"/>
              </a:spcBef>
              <a:spcAft>
                <a:spcPts val="800"/>
              </a:spcAft>
              <a:buClrTx/>
              <a:buSzTx/>
              <a:tabLst/>
              <a:defRPr/>
            </a:pPr>
            <a:r>
              <a:rPr kumimoji="0" lang="en-US" sz="2200" b="1" i="0" u="none" strike="noStrike" cap="none" spc="0" normalizeH="0" baseline="0" noProof="0" dirty="0">
                <a:ln>
                  <a:noFill/>
                </a:ln>
                <a:effectLst/>
                <a:uLnTx/>
                <a:uFillTx/>
              </a:rPr>
              <a:t>Constitution</a:t>
            </a:r>
            <a:r>
              <a:rPr kumimoji="0" lang="en-US" sz="2200" b="0" i="0" u="none" strike="noStrike" cap="none" spc="0" normalizeH="0" baseline="0" noProof="0" dirty="0">
                <a:ln>
                  <a:noFill/>
                </a:ln>
                <a:effectLst/>
                <a:uLnTx/>
                <a:uFillTx/>
              </a:rPr>
              <a:t>: Discover the guiding principles that shape and inspire our membership community! A copy of our dynamic constitution -  detailing the standards and spirit that unite all members – is available upon request. You can also explore it anytime online at the following website: </a:t>
            </a:r>
            <a:r>
              <a:rPr kumimoji="0" lang="en-US" sz="2200" b="0" i="0" u="none" strike="noStrike" cap="none" spc="0" normalizeH="0" baseline="0" noProof="0" dirty="0">
                <a:ln>
                  <a:noFill/>
                </a:ln>
                <a:effectLst/>
                <a:uLnTx/>
                <a:uFillTx/>
                <a:hlinkClick r:id="rId2"/>
              </a:rPr>
              <a:t>www.pmobservatory.org.au</a:t>
            </a:r>
            <a:endParaRPr kumimoji="0" lang="en-US" sz="2200" b="0" i="0" u="none" strike="noStrike" cap="none" spc="0" normalizeH="0" baseline="0" noProof="0" dirty="0">
              <a:ln>
                <a:noFill/>
              </a:ln>
              <a:effectLst/>
              <a:uLnTx/>
              <a:uFillTx/>
            </a:endParaRPr>
          </a:p>
          <a:p>
            <a:pPr marR="0" lvl="0" fontAlgn="auto">
              <a:spcBef>
                <a:spcPts val="0"/>
              </a:spcBef>
              <a:spcAft>
                <a:spcPts val="800"/>
              </a:spcAft>
              <a:buClrTx/>
              <a:buSzTx/>
              <a:tabLst/>
              <a:defRPr/>
            </a:pPr>
            <a:endParaRPr kumimoji="0" lang="en-US" sz="2200" b="0" i="0" u="none" strike="noStrike" cap="none" spc="0" normalizeH="0" baseline="0" noProof="0" dirty="0">
              <a:ln>
                <a:noFill/>
              </a:ln>
              <a:effectLst/>
              <a:uLnTx/>
              <a:uFillTx/>
            </a:endParaRPr>
          </a:p>
          <a:p>
            <a:pPr marR="0" lvl="0" indent="-228600" fontAlgn="auto">
              <a:spcBef>
                <a:spcPts val="0"/>
              </a:spcBef>
              <a:spcAft>
                <a:spcPts val="800"/>
              </a:spcAft>
              <a:buClrTx/>
              <a:buSzTx/>
              <a:buFont typeface="Arial" panose="020B0604020202020204" pitchFamily="34" charset="0"/>
              <a:buChar char="•"/>
              <a:tabLst/>
              <a:defRPr/>
            </a:pPr>
            <a:endParaRPr kumimoji="0" lang="en-US" sz="2200" b="0" i="0" u="none" strike="noStrike" cap="none" spc="0" normalizeH="0" baseline="0" noProof="0" dirty="0">
              <a:ln>
                <a:noFill/>
              </a:ln>
              <a:effectLst/>
              <a:uLnTx/>
              <a:uFillTx/>
            </a:endParaRPr>
          </a:p>
          <a:p>
            <a:pPr indent="-228600">
              <a:buFont typeface="Arial" panose="020B0604020202020204" pitchFamily="34" charset="0"/>
              <a:buChar char="•"/>
            </a:pPr>
            <a:endParaRPr lang="en-US" sz="2200" dirty="0"/>
          </a:p>
        </p:txBody>
      </p:sp>
      <p:sp>
        <p:nvSpPr>
          <p:cNvPr id="3" name="Date Placeholder 2">
            <a:extLst>
              <a:ext uri="{FF2B5EF4-FFF2-40B4-BE49-F238E27FC236}">
                <a16:creationId xmlns:a16="http://schemas.microsoft.com/office/drawing/2014/main" id="{1F368AA5-DF3B-8832-2369-431EEAF9C1CB}"/>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5661734-88D6-4F35-B00E-4BD0E698D149}" type="datetime1">
              <a:rPr lang="en-US" smtClean="0"/>
              <a:pPr>
                <a:spcAft>
                  <a:spcPts val="600"/>
                </a:spcAft>
              </a:pPr>
              <a:t>1/30/2026</a:t>
            </a:fld>
            <a:endParaRPr lang="en-US" dirty="0"/>
          </a:p>
        </p:txBody>
      </p:sp>
      <p:sp>
        <p:nvSpPr>
          <p:cNvPr id="5" name="Footer Placeholder 4">
            <a:extLst>
              <a:ext uri="{FF2B5EF4-FFF2-40B4-BE49-F238E27FC236}">
                <a16:creationId xmlns:a16="http://schemas.microsoft.com/office/drawing/2014/main" id="{BE808180-0D66-4991-2B73-095AF250AC9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PMAA Introduction</a:t>
            </a:r>
          </a:p>
        </p:txBody>
      </p:sp>
    </p:spTree>
    <p:extLst>
      <p:ext uri="{BB962C8B-B14F-4D97-AF65-F5344CB8AC3E}">
        <p14:creationId xmlns:p14="http://schemas.microsoft.com/office/powerpoint/2010/main" val="103632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462C06-FB27-2A46-BF26-7E0965D77FB8}"/>
              </a:ext>
            </a:extLst>
          </p:cNvPr>
          <p:cNvSpPr>
            <a:spLocks noGrp="1"/>
          </p:cNvSpPr>
          <p:nvPr>
            <p:ph type="title"/>
          </p:nvPr>
        </p:nvSpPr>
        <p:spPr>
          <a:xfrm>
            <a:off x="640079" y="325369"/>
            <a:ext cx="4741545" cy="1258067"/>
          </a:xfrm>
        </p:spPr>
        <p:txBody>
          <a:bodyPr anchor="b">
            <a:normAutofit/>
          </a:bodyPr>
          <a:lstStyle/>
          <a:p>
            <a:r>
              <a:rPr lang="en-US" sz="4000" b="1" dirty="0">
                <a:latin typeface="+mn-lt"/>
              </a:rPr>
              <a:t>THE CASSINI GROUP</a:t>
            </a:r>
            <a:endParaRPr lang="en-AU" sz="4000" b="1" dirty="0">
              <a:latin typeface="+mn-lt"/>
            </a:endParaRP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9082B3B-2D0C-1C0B-AEC7-8680F35EA97C}"/>
              </a:ext>
            </a:extLst>
          </p:cNvPr>
          <p:cNvSpPr>
            <a:spLocks noGrp="1"/>
          </p:cNvSpPr>
          <p:nvPr>
            <p:ph idx="1"/>
          </p:nvPr>
        </p:nvSpPr>
        <p:spPr>
          <a:xfrm>
            <a:off x="640080" y="2872899"/>
            <a:ext cx="4243589" cy="3320668"/>
          </a:xfrm>
        </p:spPr>
        <p:txBody>
          <a:bodyPr>
            <a:normAutofit/>
          </a:bodyPr>
          <a:lstStyle/>
          <a:p>
            <a:pPr marL="270510">
              <a:spcAft>
                <a:spcPts val="800"/>
              </a:spcAft>
            </a:pPr>
            <a:r>
              <a:rPr lang="en-US" sz="2200" b="1" kern="50" dirty="0">
                <a:effectLst/>
                <a:latin typeface="Calibri" panose="020F0502020204030204" pitchFamily="34" charset="0"/>
                <a:ea typeface="Times New Roman" panose="02020603050405020304" pitchFamily="18" charset="0"/>
                <a:cs typeface="Calibri" panose="020F0502020204030204" pitchFamily="34" charset="0"/>
              </a:rPr>
              <a:t>The Cassini Group</a:t>
            </a:r>
            <a:r>
              <a:rPr lang="en-US" sz="2200" kern="50" dirty="0">
                <a:effectLst/>
                <a:latin typeface="Calibri" panose="020F0502020204030204" pitchFamily="34" charset="0"/>
                <a:ea typeface="Times New Roman" panose="02020603050405020304" pitchFamily="18" charset="0"/>
                <a:cs typeface="Calibri" panose="020F0502020204030204" pitchFamily="34" charset="0"/>
              </a:rPr>
              <a:t> will be open to our young members aged between 12 and 16 years old.</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270510">
              <a:spcAft>
                <a:spcPts val="800"/>
              </a:spcAft>
            </a:pPr>
            <a:r>
              <a:rPr lang="en-AU" sz="2200" dirty="0">
                <a:effectLst/>
                <a:latin typeface="Calibri" panose="020F0502020204030204" pitchFamily="34" charset="0"/>
                <a:ea typeface="Calibri" panose="020F0502020204030204" pitchFamily="34" charset="0"/>
                <a:cs typeface="Calibri" panose="020F0502020204030204" pitchFamily="34" charset="0"/>
              </a:rPr>
              <a:t>Our young members will be introduced to the basics of astrophysics and through actively observing our sun, planets, stars, galaxies, and deep sky objects learn about the universe. </a:t>
            </a: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pPr marL="270510">
              <a:spcAft>
                <a:spcPts val="800"/>
              </a:spcAft>
            </a:pPr>
            <a:endParaRPr lang="en-AU"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2200" dirty="0"/>
          </a:p>
        </p:txBody>
      </p:sp>
      <p:sp>
        <p:nvSpPr>
          <p:cNvPr id="4" name="Date Placeholder 3">
            <a:extLst>
              <a:ext uri="{FF2B5EF4-FFF2-40B4-BE49-F238E27FC236}">
                <a16:creationId xmlns:a16="http://schemas.microsoft.com/office/drawing/2014/main" id="{ED0492F1-D974-FBCE-0BB9-C42B93B935C5}"/>
              </a:ext>
            </a:extLst>
          </p:cNvPr>
          <p:cNvSpPr>
            <a:spLocks noGrp="1"/>
          </p:cNvSpPr>
          <p:nvPr>
            <p:ph type="dt" sz="half" idx="10"/>
          </p:nvPr>
        </p:nvSpPr>
        <p:spPr>
          <a:xfrm>
            <a:off x="838200" y="6356350"/>
            <a:ext cx="2743200" cy="365125"/>
          </a:xfrm>
        </p:spPr>
        <p:txBody>
          <a:bodyPr>
            <a:normAutofit/>
          </a:bodyPr>
          <a:lstStyle/>
          <a:p>
            <a:pPr>
              <a:spcAft>
                <a:spcPts val="600"/>
              </a:spcAft>
            </a:pPr>
            <a:fld id="{DB34A33F-3EFC-4CBC-8EE9-1430380CC864}" type="datetime1">
              <a:rPr lang="en-US" smtClean="0"/>
              <a:t>1/30/2026</a:t>
            </a:fld>
            <a:endParaRPr lang="en-AU" dirty="0"/>
          </a:p>
        </p:txBody>
      </p:sp>
      <p:pic>
        <p:nvPicPr>
          <p:cNvPr id="5" name="Picture 4" descr="Milky way">
            <a:extLst>
              <a:ext uri="{FF2B5EF4-FFF2-40B4-BE49-F238E27FC236}">
                <a16:creationId xmlns:a16="http://schemas.microsoft.com/office/drawing/2014/main" id="{D86C8495-7B15-5CE1-712E-79E76439F747}"/>
              </a:ext>
            </a:extLst>
          </p:cNvPr>
          <p:cNvPicPr>
            <a:picLocks noChangeAspect="1"/>
          </p:cNvPicPr>
          <p:nvPr/>
        </p:nvPicPr>
        <p:blipFill rotWithShape="1">
          <a:blip r:embed="rId2"/>
          <a:srcRect l="13319" r="18726"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Footer Placeholder 5">
            <a:extLst>
              <a:ext uri="{FF2B5EF4-FFF2-40B4-BE49-F238E27FC236}">
                <a16:creationId xmlns:a16="http://schemas.microsoft.com/office/drawing/2014/main" id="{AD17E798-9900-3164-0718-695FC245967F}"/>
              </a:ext>
            </a:extLst>
          </p:cNvPr>
          <p:cNvSpPr>
            <a:spLocks noGrp="1"/>
          </p:cNvSpPr>
          <p:nvPr>
            <p:ph type="ftr" sz="quarter" idx="11"/>
          </p:nvPr>
        </p:nvSpPr>
        <p:spPr>
          <a:xfrm>
            <a:off x="6248400" y="6356350"/>
            <a:ext cx="4114800" cy="365125"/>
          </a:xfrm>
        </p:spPr>
        <p:txBody>
          <a:bodyPr>
            <a:normAutofit/>
          </a:bodyPr>
          <a:lstStyle/>
          <a:p>
            <a:pPr algn="l">
              <a:spcAft>
                <a:spcPts val="600"/>
              </a:spcAft>
            </a:pPr>
            <a:r>
              <a:rPr lang="en-AU" dirty="0">
                <a:solidFill>
                  <a:srgbClr val="FFFFFF"/>
                </a:solidFill>
              </a:rPr>
              <a:t>PMAA Introduction</a:t>
            </a:r>
          </a:p>
        </p:txBody>
      </p:sp>
    </p:spTree>
    <p:extLst>
      <p:ext uri="{BB962C8B-B14F-4D97-AF65-F5344CB8AC3E}">
        <p14:creationId xmlns:p14="http://schemas.microsoft.com/office/powerpoint/2010/main" val="4063630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687BA759-11FC-EF58-D82F-557A2CE3EC8B}"/>
              </a:ext>
            </a:extLst>
          </p:cNvPr>
          <p:cNvPicPr>
            <a:picLocks noChangeAspect="1"/>
          </p:cNvPicPr>
          <p:nvPr/>
        </p:nvPicPr>
        <p:blipFill>
          <a:blip r:embed="rId2"/>
          <a:srcRect r="1" b="1221"/>
          <a:stretch>
            <a:fillRect/>
          </a:stretch>
        </p:blipFill>
        <p:spPr>
          <a:xfrm>
            <a:off x="6536411" y="254456"/>
            <a:ext cx="4203526" cy="4203526"/>
          </a:xfrm>
          <a:custGeom>
            <a:avLst/>
            <a:gdLst/>
            <a:ahLst/>
            <a:cxnLst/>
            <a:rect l="l" t="t" r="r" b="b"/>
            <a:pathLst>
              <a:path w="2813056" h="2813056">
                <a:moveTo>
                  <a:pt x="1406528" y="0"/>
                </a:moveTo>
                <a:cubicBezTo>
                  <a:pt x="2183332" y="0"/>
                  <a:pt x="2813056" y="629724"/>
                  <a:pt x="2813056" y="1406528"/>
                </a:cubicBezTo>
                <a:cubicBezTo>
                  <a:pt x="2813056" y="2183332"/>
                  <a:pt x="2183332" y="2813056"/>
                  <a:pt x="1406528" y="2813056"/>
                </a:cubicBezTo>
                <a:cubicBezTo>
                  <a:pt x="629724" y="2813056"/>
                  <a:pt x="0" y="2183332"/>
                  <a:pt x="0" y="1406528"/>
                </a:cubicBezTo>
                <a:cubicBezTo>
                  <a:pt x="0" y="629724"/>
                  <a:pt x="629724" y="0"/>
                  <a:pt x="1406528" y="0"/>
                </a:cubicBezTo>
                <a:close/>
              </a:path>
            </a:pathLst>
          </a:custGeom>
        </p:spPr>
      </p:pic>
      <p:sp>
        <p:nvSpPr>
          <p:cNvPr id="9" name="Oval 8">
            <a:extLst>
              <a:ext uri="{FF2B5EF4-FFF2-40B4-BE49-F238E27FC236}">
                <a16:creationId xmlns:a16="http://schemas.microsoft.com/office/drawing/2014/main" id="{D9DFE8A5-DCEC-4A43-B613-D62AC8C57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7014" y="1128803"/>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2B369A2E-99B1-4A2B-9343-957A6C165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0778" y="1131641"/>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26B7664A-BE61-4A65-B937-A31E08B8B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C9C3C7-ED11-30A1-F750-5438AA85A8F6}"/>
              </a:ext>
            </a:extLst>
          </p:cNvPr>
          <p:cNvSpPr>
            <a:spLocks noGrp="1"/>
          </p:cNvSpPr>
          <p:nvPr>
            <p:ph type="title"/>
          </p:nvPr>
        </p:nvSpPr>
        <p:spPr>
          <a:xfrm>
            <a:off x="2238233" y="2101755"/>
            <a:ext cx="4298178" cy="2669223"/>
          </a:xfrm>
        </p:spPr>
        <p:txBody>
          <a:bodyPr vert="horz" lIns="91440" tIns="45720" rIns="91440" bIns="45720" rtlCol="0" anchor="b">
            <a:normAutofit/>
          </a:bodyPr>
          <a:lstStyle/>
          <a:p>
            <a:pPr algn="ctr"/>
            <a:r>
              <a:rPr lang="en-US" sz="4600" b="1" dirty="0">
                <a:solidFill>
                  <a:schemeClr val="bg1"/>
                </a:solidFill>
              </a:rPr>
              <a:t>ANY QUESTIONS?</a:t>
            </a:r>
            <a:br>
              <a:rPr lang="en-US" sz="4600" b="1" dirty="0">
                <a:solidFill>
                  <a:schemeClr val="bg1"/>
                </a:solidFill>
              </a:rPr>
            </a:br>
            <a:br>
              <a:rPr lang="en-US" sz="4600" b="1" dirty="0">
                <a:solidFill>
                  <a:schemeClr val="bg1"/>
                </a:solidFill>
              </a:rPr>
            </a:br>
            <a:endParaRPr lang="en-US" sz="4600" b="1" dirty="0">
              <a:solidFill>
                <a:schemeClr val="bg1"/>
              </a:solidFill>
            </a:endParaRPr>
          </a:p>
        </p:txBody>
      </p:sp>
      <p:sp>
        <p:nvSpPr>
          <p:cNvPr id="18"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0" name="Graphic 212">
            <a:extLst>
              <a:ext uri="{FF2B5EF4-FFF2-40B4-BE49-F238E27FC236}">
                <a16:creationId xmlns:a16="http://schemas.microsoft.com/office/drawing/2014/main" id="{B3D7D008-0B6D-4161-BEDA-6AF6A03BC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E0339FE9-6931-4B68-8E22-6539BB6087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rgbClr val="FFFFFF"/>
          </a:solidFill>
        </p:grpSpPr>
        <p:sp>
          <p:nvSpPr>
            <p:cNvPr id="23" name="Freeform: Shape 22">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4" name="Freeform: Shape 23">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6" name="Group 25">
            <a:extLst>
              <a:ext uri="{FF2B5EF4-FFF2-40B4-BE49-F238E27FC236}">
                <a16:creationId xmlns:a16="http://schemas.microsoft.com/office/drawing/2014/main" id="{D0218489-E03B-4E4F-9ADA-EC579122A1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bg1"/>
          </a:solidFill>
        </p:grpSpPr>
        <p:sp>
          <p:nvSpPr>
            <p:cNvPr id="27" name="Freeform: Shape 26">
              <a:extLst>
                <a:ext uri="{FF2B5EF4-FFF2-40B4-BE49-F238E27FC236}">
                  <a16:creationId xmlns:a16="http://schemas.microsoft.com/office/drawing/2014/main" id="{D36F491E-9A40-46C5-BD55-356F150256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8" name="Freeform: Shape 27">
              <a:extLst>
                <a:ext uri="{FF2B5EF4-FFF2-40B4-BE49-F238E27FC236}">
                  <a16:creationId xmlns:a16="http://schemas.microsoft.com/office/drawing/2014/main" id="{0EC201AA-621E-4837-A31C-D061443F7C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30"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88320" y="4140693"/>
            <a:ext cx="1054466" cy="469689"/>
            <a:chOff x="9841624" y="4115729"/>
            <a:chExt cx="602169" cy="268223"/>
          </a:xfrm>
          <a:solidFill>
            <a:schemeClr val="bg1"/>
          </a:solidFill>
        </p:grpSpPr>
        <p:sp>
          <p:nvSpPr>
            <p:cNvPr id="31" name="Freeform: Shape 30">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7" name="Oval 36">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Oval 38">
            <a:extLst>
              <a:ext uri="{FF2B5EF4-FFF2-40B4-BE49-F238E27FC236}">
                <a16:creationId xmlns:a16="http://schemas.microsoft.com/office/drawing/2014/main" id="{6AA707BA-98B0-47C5-B34A-63D60A010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84D8DC8D-B018-C17C-723A-4B0AC299C37D}"/>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28192C11-478F-4EB2-A3A5-7C4A2B3B3512}" type="datetime1">
              <a:rPr lang="en-US" smtClean="0">
                <a:solidFill>
                  <a:schemeClr val="bg1"/>
                </a:solidFill>
                <a:latin typeface="Calibri" panose="020F0502020204030204"/>
              </a:rPr>
              <a:t>1/30/2026</a:t>
            </a:fld>
            <a:endParaRPr lang="en-US" dirty="0">
              <a:solidFill>
                <a:schemeClr val="bg1"/>
              </a:solidFill>
              <a:latin typeface="Calibri" panose="020F0502020204030204"/>
            </a:endParaRPr>
          </a:p>
        </p:txBody>
      </p:sp>
      <p:sp>
        <p:nvSpPr>
          <p:cNvPr id="5" name="Footer Placeholder 4">
            <a:extLst>
              <a:ext uri="{FF2B5EF4-FFF2-40B4-BE49-F238E27FC236}">
                <a16:creationId xmlns:a16="http://schemas.microsoft.com/office/drawing/2014/main" id="{5827480A-93F3-7E44-89F2-6B5CEFA07CB8}"/>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dirty="0">
                <a:solidFill>
                  <a:schemeClr val="bg1"/>
                </a:solidFill>
                <a:latin typeface="Calibri" panose="020F0502020204030204"/>
                <a:ea typeface="+mn-ea"/>
                <a:cs typeface="+mn-cs"/>
              </a:rPr>
              <a:t>PMAA Introduction</a:t>
            </a:r>
          </a:p>
        </p:txBody>
      </p:sp>
    </p:spTree>
    <p:extLst>
      <p:ext uri="{BB962C8B-B14F-4D97-AF65-F5344CB8AC3E}">
        <p14:creationId xmlns:p14="http://schemas.microsoft.com/office/powerpoint/2010/main" val="28398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91DEC3F-6FB6-1FFB-F647-0A0B9763B079}"/>
              </a:ext>
            </a:extLst>
          </p:cNvPr>
          <p:cNvSpPr>
            <a:spLocks noGrp="1"/>
          </p:cNvSpPr>
          <p:nvPr>
            <p:ph type="title"/>
          </p:nvPr>
        </p:nvSpPr>
        <p:spPr>
          <a:xfrm>
            <a:off x="366837" y="352425"/>
            <a:ext cx="6205413" cy="1095375"/>
          </a:xfrm>
        </p:spPr>
        <p:txBody>
          <a:bodyPr>
            <a:normAutofit fontScale="90000"/>
          </a:bodyPr>
          <a:lstStyle/>
          <a:p>
            <a:pPr marL="180340" lvl="0" indent="90170">
              <a:spcBef>
                <a:spcPts val="1000"/>
              </a:spcBef>
              <a:spcAft>
                <a:spcPts val="800"/>
              </a:spcAft>
              <a:defRPr/>
            </a:pPr>
            <a:br>
              <a:rPr lang="en-AU" sz="2100" b="1" kern="50" dirty="0">
                <a:latin typeface="Calibri" panose="020F0502020204030204" pitchFamily="34" charset="0"/>
                <a:ea typeface="Times New Roman" panose="02020603050405020304" pitchFamily="18" charset="0"/>
                <a:cs typeface="Calibri" panose="020F0502020204030204" pitchFamily="34" charset="0"/>
              </a:rPr>
            </a:br>
            <a:r>
              <a:rPr lang="en-AU" b="1" kern="50" dirty="0">
                <a:latin typeface="Calibri" panose="020F0502020204030204" pitchFamily="34" charset="0"/>
                <a:ea typeface="Times New Roman" panose="02020603050405020304" pitchFamily="18" charset="0"/>
                <a:cs typeface="Calibri" panose="020F0502020204030204" pitchFamily="34" charset="0"/>
              </a:rPr>
              <a:t>HOW CAN YOU GET INVOLVED IN PMAA? </a:t>
            </a:r>
            <a:br>
              <a:rPr lang="en-AU" sz="2700" dirty="0">
                <a:latin typeface="Calibri" panose="020F0502020204030204" pitchFamily="34" charset="0"/>
                <a:ea typeface="Calibri" panose="020F0502020204030204" pitchFamily="34" charset="0"/>
                <a:cs typeface="Times New Roman" panose="02020603050405020304" pitchFamily="18" charset="0"/>
              </a:rPr>
            </a:br>
            <a:endParaRPr lang="en-AU" sz="2700" dirty="0"/>
          </a:p>
        </p:txBody>
      </p:sp>
      <p:sp>
        <p:nvSpPr>
          <p:cNvPr id="13" name="Freeform: Shape 1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FAF9DC83-1463-2355-897B-4F728CC4949E}"/>
              </a:ext>
            </a:extLst>
          </p:cNvPr>
          <p:cNvSpPr>
            <a:spLocks noGrp="1"/>
          </p:cNvSpPr>
          <p:nvPr>
            <p:ph idx="1"/>
          </p:nvPr>
        </p:nvSpPr>
        <p:spPr>
          <a:xfrm>
            <a:off x="604639" y="1216485"/>
            <a:ext cx="5393361" cy="5139864"/>
          </a:xfrm>
        </p:spPr>
        <p:txBody>
          <a:bodyPr>
            <a:noAutofit/>
          </a:bodyPr>
          <a:lstStyle/>
          <a:p>
            <a:pPr>
              <a:buFont typeface="Wingdings" panose="05000000000000000000" pitchFamily="2" charset="2"/>
              <a:buChar char="v"/>
            </a:pPr>
            <a:endParaRPr lang="en-US" sz="2000" kern="50" dirty="0">
              <a:latin typeface="Calibri" panose="020F0502020204030204" pitchFamily="34" charset="0"/>
              <a:ea typeface="Times New Roman" panose="02020603050405020304" pitchFamily="18" charset="0"/>
              <a:cs typeface="Calibri" panose="020F0502020204030204" pitchFamily="34" charset="0"/>
            </a:endParaRPr>
          </a:p>
          <a:p>
            <a:pPr>
              <a:buFont typeface="Wingdings" panose="05000000000000000000" pitchFamily="2" charset="2"/>
              <a:buChar char="v"/>
            </a:pPr>
            <a:r>
              <a:rPr lang="en-US" sz="2000" kern="50" dirty="0">
                <a:latin typeface="Calibri" panose="020F0502020204030204" pitchFamily="34" charset="0"/>
                <a:ea typeface="Times New Roman" panose="02020603050405020304" pitchFamily="18" charset="0"/>
                <a:cs typeface="Calibri" panose="020F0502020204030204" pitchFamily="34" charset="0"/>
              </a:rPr>
              <a:t>Become a telescope operator </a:t>
            </a:r>
            <a:br>
              <a:rPr lang="en-AU" sz="2000" dirty="0">
                <a:latin typeface="Calibri" panose="020F0502020204030204" pitchFamily="34" charset="0"/>
                <a:ea typeface="Calibri" panose="020F0502020204030204" pitchFamily="34" charset="0"/>
                <a:cs typeface="Times New Roman" panose="02020603050405020304" pitchFamily="18" charset="0"/>
              </a:rPr>
            </a:b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kern="50" dirty="0">
                <a:latin typeface="Calibri" panose="020F0502020204030204" pitchFamily="34" charset="0"/>
                <a:ea typeface="Times New Roman" panose="02020603050405020304" pitchFamily="18" charset="0"/>
                <a:cs typeface="Calibri" panose="020F0502020204030204" pitchFamily="34" charset="0"/>
              </a:rPr>
              <a:t>Work at the front desk</a:t>
            </a:r>
            <a:br>
              <a:rPr lang="en-AU" sz="2000" dirty="0">
                <a:latin typeface="Calibri" panose="020F0502020204030204" pitchFamily="34" charset="0"/>
                <a:ea typeface="Calibri" panose="020F0502020204030204" pitchFamily="34" charset="0"/>
                <a:cs typeface="Times New Roman" panose="02020603050405020304" pitchFamily="18" charset="0"/>
              </a:rPr>
            </a:b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kern="50" dirty="0">
                <a:latin typeface="Calibri" panose="020F0502020204030204" pitchFamily="34" charset="0"/>
                <a:ea typeface="Times New Roman" panose="02020603050405020304" pitchFamily="18" charset="0"/>
                <a:cs typeface="Calibri" panose="020F0502020204030204" pitchFamily="34" charset="0"/>
              </a:rPr>
              <a:t>Meet and greet guests on the Open Night, during school holidays</a:t>
            </a:r>
            <a:br>
              <a:rPr lang="en-AU" sz="2000" dirty="0">
                <a:latin typeface="Calibri" panose="020F0502020204030204" pitchFamily="34" charset="0"/>
                <a:ea typeface="Calibri" panose="020F0502020204030204" pitchFamily="34" charset="0"/>
                <a:cs typeface="Times New Roman" panose="02020603050405020304" pitchFamily="18" charset="0"/>
              </a:rPr>
            </a:br>
            <a:endParaRPr lang="en-AU" sz="200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r>
              <a:rPr lang="en-US" sz="2000" kern="50" dirty="0">
                <a:latin typeface="Calibri" panose="020F0502020204030204" pitchFamily="34" charset="0"/>
                <a:ea typeface="Times New Roman" panose="02020603050405020304" pitchFamily="18" charset="0"/>
                <a:cs typeface="Calibri" panose="020F0502020204030204" pitchFamily="34" charset="0"/>
              </a:rPr>
              <a:t>Become a presenter</a:t>
            </a:r>
          </a:p>
          <a:p>
            <a:pPr>
              <a:buFont typeface="Wingdings" panose="05000000000000000000" pitchFamily="2" charset="2"/>
              <a:buChar char="v"/>
            </a:pPr>
            <a:r>
              <a:rPr lang="en-US" sz="2000" kern="50" dirty="0">
                <a:ea typeface="Times New Roman" panose="02020603050405020304" pitchFamily="18" charset="0"/>
                <a:cs typeface="Calibri" panose="020F0502020204030204" pitchFamily="34" charset="0"/>
              </a:rPr>
              <a:t>Help organize a special event.</a:t>
            </a:r>
          </a:p>
          <a:p>
            <a:pPr>
              <a:buFont typeface="Wingdings" panose="05000000000000000000" pitchFamily="2" charset="2"/>
              <a:buChar char="v"/>
            </a:pPr>
            <a:r>
              <a:rPr lang="en-US" sz="2000" kern="50" dirty="0">
                <a:ea typeface="Times New Roman" panose="02020603050405020304" pitchFamily="18" charset="0"/>
                <a:cs typeface="Calibri" panose="020F0502020204030204" pitchFamily="34" charset="0"/>
              </a:rPr>
              <a:t>Make your specialist skill sets available to the Association as and when required</a:t>
            </a:r>
          </a:p>
          <a:p>
            <a:pPr>
              <a:buFont typeface="Wingdings" panose="05000000000000000000" pitchFamily="2" charset="2"/>
              <a:buChar char="v"/>
            </a:pPr>
            <a:r>
              <a:rPr lang="en-US" sz="2000" kern="50" dirty="0">
                <a:ea typeface="Times New Roman" panose="02020603050405020304" pitchFamily="18" charset="0"/>
                <a:cs typeface="Calibri" panose="020F0502020204030204" pitchFamily="34" charset="0"/>
              </a:rPr>
              <a:t>Should you decide to volunteer in one of the above areas, training will be provided</a:t>
            </a:r>
          </a:p>
          <a:p>
            <a:pPr marL="0" indent="0">
              <a:buNone/>
            </a:pPr>
            <a:r>
              <a:rPr lang="en-US" sz="2000" kern="50" dirty="0">
                <a:ea typeface="Times New Roman" panose="02020603050405020304" pitchFamily="18" charset="0"/>
                <a:cs typeface="Calibri" panose="020F0502020204030204" pitchFamily="34" charset="0"/>
              </a:rPr>
              <a:t> Contact: </a:t>
            </a:r>
            <a:r>
              <a:rPr lang="en-US" sz="2000" kern="50" dirty="0">
                <a:solidFill>
                  <a:srgbClr val="0070C0"/>
                </a:solidFill>
                <a:ea typeface="Calibri" panose="020F0502020204030204" pitchFamily="34" charset="0"/>
                <a:cs typeface="Calibri" panose="020F0502020204030204" pitchFamily="34" charset="0"/>
              </a:rPr>
              <a:t>administration@pmobservatory.org.au</a:t>
            </a:r>
            <a:endParaRPr lang="en-US" sz="2000" kern="50" dirty="0">
              <a:solidFill>
                <a:srgbClr val="0070C0"/>
              </a:solidFill>
              <a:ea typeface="Times New Roman" panose="02020603050405020304" pitchFamily="18" charset="0"/>
              <a:cs typeface="Calibri" panose="020F0502020204030204" pitchFamily="34" charset="0"/>
            </a:endParaRPr>
          </a:p>
          <a:p>
            <a:pPr marL="0" indent="0">
              <a:buNone/>
            </a:pPr>
            <a:br>
              <a:rPr lang="en-AU" sz="2000" dirty="0">
                <a:ea typeface="Calibri" panose="020F0502020204030204" pitchFamily="34" charset="0"/>
                <a:cs typeface="Times New Roman" panose="02020603050405020304" pitchFamily="18" charset="0"/>
              </a:rPr>
            </a:br>
            <a:r>
              <a:rPr lang="en-US" sz="2000" kern="50" dirty="0">
                <a:ea typeface="Times New Roman" panose="02020603050405020304" pitchFamily="18" charset="0"/>
                <a:cs typeface="Calibri" panose="020F0502020204030204" pitchFamily="34" charset="0"/>
              </a:rPr>
              <a:t> </a:t>
            </a:r>
            <a:br>
              <a:rPr lang="en-AU" sz="2000" dirty="0">
                <a:ea typeface="Calibri" panose="020F0502020204030204" pitchFamily="34" charset="0"/>
                <a:cs typeface="Times New Roman" panose="02020603050405020304" pitchFamily="18" charset="0"/>
              </a:rPr>
            </a:br>
            <a:endParaRPr lang="en-AU" sz="2000" dirty="0">
              <a:ea typeface="Calibri" panose="020F0502020204030204" pitchFamily="34" charset="0"/>
              <a:cs typeface="Times New Roman" panose="02020603050405020304" pitchFamily="18" charset="0"/>
            </a:endParaRPr>
          </a:p>
          <a:p>
            <a:endParaRPr lang="en-AU" sz="2000" b="1" kern="50" dirty="0">
              <a:ea typeface="Times New Roman" panose="02020603050405020304" pitchFamily="18" charset="0"/>
              <a:cs typeface="Times New Roman" panose="02020603050405020304" pitchFamily="18" charset="0"/>
            </a:endParaRPr>
          </a:p>
          <a:p>
            <a:endParaRPr lang="en-AU" sz="2000" dirty="0"/>
          </a:p>
        </p:txBody>
      </p:sp>
      <p:sp>
        <p:nvSpPr>
          <p:cNvPr id="15" name="Oval 1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9F2C6C1-D69F-E39F-2117-007F11EF7A14}"/>
              </a:ext>
            </a:extLst>
          </p:cNvPr>
          <p:cNvPicPr>
            <a:picLocks noChangeAspect="1"/>
          </p:cNvPicPr>
          <p:nvPr/>
        </p:nvPicPr>
        <p:blipFill>
          <a:blip r:embed="rId2"/>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17" name="Freeform: Shape 1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28E307E-4AC6-5217-DE6E-353CB3FC3646}"/>
              </a:ext>
            </a:extLst>
          </p:cNvPr>
          <p:cNvSpPr>
            <a:spLocks noGrp="1"/>
          </p:cNvSpPr>
          <p:nvPr>
            <p:ph type="dt" sz="half" idx="10"/>
          </p:nvPr>
        </p:nvSpPr>
        <p:spPr>
          <a:xfrm>
            <a:off x="838200" y="6356350"/>
            <a:ext cx="1905000" cy="365125"/>
          </a:xfrm>
        </p:spPr>
        <p:txBody>
          <a:bodyPr>
            <a:normAutofit/>
          </a:bodyPr>
          <a:lstStyle/>
          <a:p>
            <a:pPr>
              <a:spcAft>
                <a:spcPts val="600"/>
              </a:spcAft>
            </a:pPr>
            <a:fld id="{C970B266-48F6-479A-840E-C2FC1077D09E}" type="datetime1">
              <a:rPr lang="en-US" smtClean="0"/>
              <a:t>1/30/2026</a:t>
            </a:fld>
            <a:endParaRPr lang="en-AU" dirty="0"/>
          </a:p>
        </p:txBody>
      </p:sp>
      <p:sp>
        <p:nvSpPr>
          <p:cNvPr id="6" name="Footer Placeholder 5">
            <a:extLst>
              <a:ext uri="{FF2B5EF4-FFF2-40B4-BE49-F238E27FC236}">
                <a16:creationId xmlns:a16="http://schemas.microsoft.com/office/drawing/2014/main" id="{946EBD6B-6FC9-EA75-D617-B148FB67243B}"/>
              </a:ext>
            </a:extLst>
          </p:cNvPr>
          <p:cNvSpPr>
            <a:spLocks noGrp="1"/>
          </p:cNvSpPr>
          <p:nvPr>
            <p:ph type="ftr" sz="quarter" idx="11"/>
          </p:nvPr>
        </p:nvSpPr>
        <p:spPr>
          <a:xfrm>
            <a:off x="2858610" y="6356350"/>
            <a:ext cx="3372951" cy="365125"/>
          </a:xfrm>
        </p:spPr>
        <p:txBody>
          <a:bodyPr>
            <a:normAutofit/>
          </a:bodyPr>
          <a:lstStyle/>
          <a:p>
            <a:pPr algn="r">
              <a:spcAft>
                <a:spcPts val="600"/>
              </a:spcAft>
            </a:pPr>
            <a:r>
              <a:rPr lang="en-AU" dirty="0"/>
              <a:t>PMAA Introduction</a:t>
            </a:r>
          </a:p>
        </p:txBody>
      </p:sp>
      <p:sp>
        <p:nvSpPr>
          <p:cNvPr id="21" name="Freeform: Shape 2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31448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FC7477-FC00-78C0-2874-4716FB4BFF86}"/>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DEB5F14-5014-49D1-B590-9E2B7721C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3D2B953D-3D65-4BA7-80E6-139390790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0604" y="147284"/>
            <a:ext cx="4314573" cy="4314573"/>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Graphic 212">
            <a:extLst>
              <a:ext uri="{FF2B5EF4-FFF2-40B4-BE49-F238E27FC236}">
                <a16:creationId xmlns:a16="http://schemas.microsoft.com/office/drawing/2014/main" id="{4CA0A0B8-0ABD-4C1D-8BDE-4D94C94FD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9" name="Graphic 212">
            <a:extLst>
              <a:ext uri="{FF2B5EF4-FFF2-40B4-BE49-F238E27FC236}">
                <a16:creationId xmlns:a16="http://schemas.microsoft.com/office/drawing/2014/main" id="{FF2923AC-40BC-4610-B6BD-AECABAF6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05044" y="541947"/>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18A188E6-9899-40AA-9648-7B9BEAF52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81974" y="1174396"/>
            <a:ext cx="5290997" cy="5290997"/>
            <a:chOff x="1881974" y="1174396"/>
            <a:chExt cx="5290997" cy="5290997"/>
          </a:xfrm>
        </p:grpSpPr>
        <p:sp>
          <p:nvSpPr>
            <p:cNvPr id="22" name="Oval 21">
              <a:extLst>
                <a:ext uri="{FF2B5EF4-FFF2-40B4-BE49-F238E27FC236}">
                  <a16:creationId xmlns:a16="http://schemas.microsoft.com/office/drawing/2014/main" id="{F10D3957-AAB5-4037-A58C-20FF0E226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4478242-FDA7-48D1-A53E-3E0EDB2A71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Oval 9">
            <a:extLst>
              <a:ext uri="{FF2B5EF4-FFF2-40B4-BE49-F238E27FC236}">
                <a16:creationId xmlns:a16="http://schemas.microsoft.com/office/drawing/2014/main" id="{F47059C0-3CD3-44C5-9FBC-C5CEA6D9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254" y="1065353"/>
            <a:ext cx="5290997" cy="529099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1355A-E3B3-B3A2-ABFE-935B687D1B76}"/>
              </a:ext>
            </a:extLst>
          </p:cNvPr>
          <p:cNvSpPr>
            <a:spLocks noGrp="1"/>
          </p:cNvSpPr>
          <p:nvPr>
            <p:ph type="title"/>
          </p:nvPr>
        </p:nvSpPr>
        <p:spPr>
          <a:xfrm>
            <a:off x="2342763" y="1893347"/>
            <a:ext cx="4079551" cy="2877632"/>
          </a:xfrm>
        </p:spPr>
        <p:txBody>
          <a:bodyPr vert="horz" lIns="91440" tIns="45720" rIns="91440" bIns="45720" rtlCol="0" anchor="b">
            <a:normAutofit/>
          </a:bodyPr>
          <a:lstStyle/>
          <a:p>
            <a:pPr algn="ct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Volunteer</a:t>
            </a:r>
            <a:br>
              <a:rPr lang="en-US" sz="1800" b="1" kern="1200" dirty="0">
                <a:solidFill>
                  <a:schemeClr val="bg1"/>
                </a:solidFill>
                <a:latin typeface="+mj-lt"/>
                <a:ea typeface="+mj-ea"/>
                <a:cs typeface="+mj-cs"/>
              </a:rPr>
            </a:br>
            <a:r>
              <a:rPr lang="en-US" sz="1800" b="1" kern="1200" dirty="0">
                <a:solidFill>
                  <a:schemeClr val="bg1"/>
                </a:solidFill>
                <a:latin typeface="+mj-lt"/>
                <a:ea typeface="+mj-ea"/>
                <a:cs typeface="+mj-cs"/>
              </a:rPr>
              <a:t>Role – Specific Information and Responsibilities.</a:t>
            </a:r>
            <a:br>
              <a:rPr lang="en-US" sz="1800" b="1" kern="1200" dirty="0">
                <a:solidFill>
                  <a:schemeClr val="bg1"/>
                </a:solidFill>
                <a:latin typeface="+mj-lt"/>
                <a:ea typeface="+mj-ea"/>
                <a:cs typeface="+mj-cs"/>
              </a:rPr>
            </a:br>
            <a:endParaRPr lang="en-US" sz="1800" b="1" kern="1200" dirty="0">
              <a:solidFill>
                <a:schemeClr val="bg1"/>
              </a:solidFill>
              <a:latin typeface="+mj-lt"/>
              <a:ea typeface="+mj-ea"/>
              <a:cs typeface="+mj-cs"/>
            </a:endParaRPr>
          </a:p>
        </p:txBody>
      </p:sp>
      <p:grpSp>
        <p:nvGrpSpPr>
          <p:cNvPr id="27" name="Group 26">
            <a:extLst>
              <a:ext uri="{FF2B5EF4-FFF2-40B4-BE49-F238E27FC236}">
                <a16:creationId xmlns:a16="http://schemas.microsoft.com/office/drawing/2014/main" id="{78A6A50F-EF16-474F-9BD1-2D663EBEA2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65353"/>
            <a:ext cx="1861854" cy="717514"/>
            <a:chOff x="0" y="1065353"/>
            <a:chExt cx="1861854" cy="717514"/>
          </a:xfrm>
          <a:solidFill>
            <a:schemeClr val="bg1"/>
          </a:solidFill>
        </p:grpSpPr>
        <p:sp>
          <p:nvSpPr>
            <p:cNvPr id="28" name="Freeform: Shape 27">
              <a:extLst>
                <a:ext uri="{FF2B5EF4-FFF2-40B4-BE49-F238E27FC236}">
                  <a16:creationId xmlns:a16="http://schemas.microsoft.com/office/drawing/2014/main" id="{1AA37927-0235-4A56-8680-D7B367160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06535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dirty="0"/>
            </a:p>
          </p:txBody>
        </p:sp>
        <p:sp>
          <p:nvSpPr>
            <p:cNvPr id="29" name="Freeform: Shape 28">
              <a:extLst>
                <a:ext uri="{FF2B5EF4-FFF2-40B4-BE49-F238E27FC236}">
                  <a16:creationId xmlns:a16="http://schemas.microsoft.com/office/drawing/2014/main" id="{0D5F1B50-7A4C-4505-93E5-35FB75146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50508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6" name="Graphic 5" descr="Meeting">
            <a:extLst>
              <a:ext uri="{FF2B5EF4-FFF2-40B4-BE49-F238E27FC236}">
                <a16:creationId xmlns:a16="http://schemas.microsoft.com/office/drawing/2014/main" id="{331A6A94-4AB7-CFF8-7DD0-8769BDDAF7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7500" y="1024180"/>
            <a:ext cx="2560781" cy="2560781"/>
          </a:xfrm>
          <a:prstGeom prst="rect">
            <a:avLst/>
          </a:prstGeom>
        </p:spPr>
      </p:pic>
      <p:grpSp>
        <p:nvGrpSpPr>
          <p:cNvPr id="31" name="Graphic 185">
            <a:extLst>
              <a:ext uri="{FF2B5EF4-FFF2-40B4-BE49-F238E27FC236}">
                <a16:creationId xmlns:a16="http://schemas.microsoft.com/office/drawing/2014/main" id="{4717BE92-F93B-41D0-A644-64F6E524C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6418" y="4140693"/>
            <a:ext cx="1054466" cy="469689"/>
            <a:chOff x="9841624" y="4115729"/>
            <a:chExt cx="602169" cy="268223"/>
          </a:xfrm>
          <a:solidFill>
            <a:schemeClr val="bg1"/>
          </a:solidFill>
        </p:grpSpPr>
        <p:sp>
          <p:nvSpPr>
            <p:cNvPr id="32" name="Freeform: Shape 31">
              <a:extLst>
                <a:ext uri="{FF2B5EF4-FFF2-40B4-BE49-F238E27FC236}">
                  <a16:creationId xmlns:a16="http://schemas.microsoft.com/office/drawing/2014/main" id="{5CA26306-9FAA-4D01-957F-3E9B25A257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0A458C4D-E6E4-42CA-BC7C-301BFBAA7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0CDA802E-5743-4261-84A2-D9D8F19A3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8FCFC560-017D-4F70-ADE9-00A770915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365F55DD-D975-452E-9674-461DBDBDE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38" name="Oval 37">
            <a:extLst>
              <a:ext uri="{FF2B5EF4-FFF2-40B4-BE49-F238E27FC236}">
                <a16:creationId xmlns:a16="http://schemas.microsoft.com/office/drawing/2014/main" id="{D245B05D-DA60-40E2-8A0A-B078C91D7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Oval 39">
            <a:extLst>
              <a:ext uri="{FF2B5EF4-FFF2-40B4-BE49-F238E27FC236}">
                <a16:creationId xmlns:a16="http://schemas.microsoft.com/office/drawing/2014/main" id="{401FD61C-FC3A-43C0-9641-28B0C1A54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5735" y="4917084"/>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91807460-96FF-ACD8-58BF-CBF7AE1DEEB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1BB86714-877A-4B02-80CA-E9C9F4F38F16}" type="datetime1">
              <a:rPr lang="en-US" smtClean="0">
                <a:solidFill>
                  <a:schemeClr val="bg1"/>
                </a:solidFill>
              </a:rPr>
              <a:t>1/30/2026</a:t>
            </a:fld>
            <a:endParaRPr lang="en-US" dirty="0">
              <a:solidFill>
                <a:schemeClr val="bg1"/>
              </a:solidFill>
            </a:endParaRPr>
          </a:p>
        </p:txBody>
      </p:sp>
      <p:sp>
        <p:nvSpPr>
          <p:cNvPr id="4" name="Footer Placeholder 3">
            <a:extLst>
              <a:ext uri="{FF2B5EF4-FFF2-40B4-BE49-F238E27FC236}">
                <a16:creationId xmlns:a16="http://schemas.microsoft.com/office/drawing/2014/main" id="{BA667F38-D67F-C3C8-17E6-0884FFCEFC7D}"/>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chemeClr val="bg1"/>
                </a:solidFill>
                <a:latin typeface="+mn-lt"/>
                <a:ea typeface="+mn-ea"/>
                <a:cs typeface="+mn-cs"/>
              </a:rPr>
              <a:t>PMAA Introduction</a:t>
            </a:r>
          </a:p>
        </p:txBody>
      </p:sp>
    </p:spTree>
    <p:extLst>
      <p:ext uri="{BB962C8B-B14F-4D97-AF65-F5344CB8AC3E}">
        <p14:creationId xmlns:p14="http://schemas.microsoft.com/office/powerpoint/2010/main" val="4010385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06E0F02-7837-E55F-6ACA-D271C0A42D4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7" name="Arc 16">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3D8E23-0092-E767-869E-038ED98DFD56}"/>
              </a:ext>
            </a:extLst>
          </p:cNvPr>
          <p:cNvSpPr>
            <a:spLocks noGrp="1"/>
          </p:cNvSpPr>
          <p:nvPr>
            <p:ph type="ctrTitle"/>
          </p:nvPr>
        </p:nvSpPr>
        <p:spPr>
          <a:xfrm>
            <a:off x="4038600" y="1939159"/>
            <a:ext cx="7644627" cy="2751086"/>
          </a:xfrm>
        </p:spPr>
        <p:txBody>
          <a:bodyPr anchor="ctr">
            <a:normAutofit/>
          </a:bodyPr>
          <a:lstStyle/>
          <a:p>
            <a:r>
              <a:rPr lang="en-US" b="1" dirty="0">
                <a:latin typeface="+mn-lt"/>
              </a:rPr>
              <a:t>INTRODUCING THE PMO AND PMAA</a:t>
            </a:r>
            <a:endParaRPr lang="en-AU" b="1" dirty="0">
              <a:latin typeface="+mn-lt"/>
            </a:endParaRPr>
          </a:p>
        </p:txBody>
      </p:sp>
      <p:sp>
        <p:nvSpPr>
          <p:cNvPr id="3" name="Date Placeholder 2">
            <a:extLst>
              <a:ext uri="{FF2B5EF4-FFF2-40B4-BE49-F238E27FC236}">
                <a16:creationId xmlns:a16="http://schemas.microsoft.com/office/drawing/2014/main" id="{F8CAA831-CC7F-2208-8197-4CF3A52BAE5B}"/>
              </a:ext>
            </a:extLst>
          </p:cNvPr>
          <p:cNvSpPr>
            <a:spLocks noGrp="1"/>
          </p:cNvSpPr>
          <p:nvPr>
            <p:ph type="dt" sz="half" idx="10"/>
          </p:nvPr>
        </p:nvSpPr>
        <p:spPr>
          <a:xfrm>
            <a:off x="838200" y="6356350"/>
            <a:ext cx="1858617" cy="365125"/>
          </a:xfrm>
        </p:spPr>
        <p:txBody>
          <a:bodyPr>
            <a:normAutofit/>
          </a:bodyPr>
          <a:lstStyle/>
          <a:p>
            <a:pPr>
              <a:spcAft>
                <a:spcPts val="600"/>
              </a:spcAft>
            </a:pPr>
            <a:fld id="{16A6AA25-11A7-4000-B11E-105BA61FEF31}" type="datetime1">
              <a:rPr lang="en-US" smtClean="0">
                <a:solidFill>
                  <a:srgbClr val="FFFFFF"/>
                </a:solidFill>
              </a:rPr>
              <a:t>1/30/2026</a:t>
            </a:fld>
            <a:endParaRPr lang="en-AU" dirty="0">
              <a:solidFill>
                <a:srgbClr val="FFFFFF"/>
              </a:solidFill>
            </a:endParaRPr>
          </a:p>
        </p:txBody>
      </p:sp>
      <p:sp>
        <p:nvSpPr>
          <p:cNvPr id="4" name="Footer Placeholder 3">
            <a:extLst>
              <a:ext uri="{FF2B5EF4-FFF2-40B4-BE49-F238E27FC236}">
                <a16:creationId xmlns:a16="http://schemas.microsoft.com/office/drawing/2014/main" id="{47F86B05-B146-6C6F-8739-D3BBF21BDD5E}"/>
              </a:ext>
            </a:extLst>
          </p:cNvPr>
          <p:cNvSpPr>
            <a:spLocks noGrp="1"/>
          </p:cNvSpPr>
          <p:nvPr>
            <p:ph type="ftr" sz="quarter" idx="11"/>
          </p:nvPr>
        </p:nvSpPr>
        <p:spPr>
          <a:xfrm>
            <a:off x="3432313" y="6356350"/>
            <a:ext cx="4721087" cy="365125"/>
          </a:xfrm>
        </p:spPr>
        <p:txBody>
          <a:bodyPr>
            <a:normAutofit/>
          </a:bodyPr>
          <a:lstStyle/>
          <a:p>
            <a:pPr>
              <a:spcAft>
                <a:spcPts val="600"/>
              </a:spcAft>
            </a:pPr>
            <a:r>
              <a:rPr lang="en-AU" dirty="0"/>
              <a:t>PMAA Introduction</a:t>
            </a:r>
          </a:p>
        </p:txBody>
      </p:sp>
    </p:spTree>
    <p:extLst>
      <p:ext uri="{BB962C8B-B14F-4D97-AF65-F5344CB8AC3E}">
        <p14:creationId xmlns:p14="http://schemas.microsoft.com/office/powerpoint/2010/main" val="144762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E2C1ACA4-4BBC-C0D7-CC76-1BBA96039C6D}"/>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478759A-997B-E0AD-B0C5-9AED99204BB7}"/>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3800" b="1" dirty="0">
                <a:solidFill>
                  <a:schemeClr val="bg1">
                    <a:lumMod val="95000"/>
                    <a:lumOff val="5000"/>
                  </a:schemeClr>
                </a:solidFill>
                <a:effectLst/>
                <a:latin typeface="+mn-lt"/>
              </a:rPr>
              <a:t>Welcome to the Port Macquarie Astronomical Association (PMAA), the governing body of the Port Macquarie Observatory (PMO). PMAA is a not-for-profit organization.</a:t>
            </a:r>
            <a:endParaRPr lang="en-US" sz="3800" b="1" dirty="0">
              <a:solidFill>
                <a:schemeClr val="bg1">
                  <a:lumMod val="95000"/>
                  <a:lumOff val="5000"/>
                </a:schemeClr>
              </a:solidFill>
              <a:latin typeface="+mn-lt"/>
            </a:endParaRPr>
          </a:p>
        </p:txBody>
      </p:sp>
      <p:sp>
        <p:nvSpPr>
          <p:cNvPr id="3" name="Date Placeholder 2">
            <a:extLst>
              <a:ext uri="{FF2B5EF4-FFF2-40B4-BE49-F238E27FC236}">
                <a16:creationId xmlns:a16="http://schemas.microsoft.com/office/drawing/2014/main" id="{D75BBF41-E5A5-40C9-11D7-9D63BE996134}"/>
              </a:ext>
            </a:extLst>
          </p:cNvPr>
          <p:cNvSpPr>
            <a:spLocks noGrp="1"/>
          </p:cNvSpPr>
          <p:nvPr>
            <p:ph type="dt" sz="half" idx="10"/>
          </p:nvPr>
        </p:nvSpPr>
        <p:spPr>
          <a:xfrm>
            <a:off x="838200" y="6199632"/>
            <a:ext cx="2196402" cy="365125"/>
          </a:xfrm>
        </p:spPr>
        <p:txBody>
          <a:bodyPr vert="horz" lIns="91440" tIns="45720" rIns="91440" bIns="45720" rtlCol="0" anchor="ctr">
            <a:normAutofit/>
          </a:bodyPr>
          <a:lstStyle/>
          <a:p>
            <a:pPr defTabSz="457200">
              <a:spcAft>
                <a:spcPts val="600"/>
              </a:spcAft>
            </a:pPr>
            <a:fld id="{3B9FB95D-1BA3-4ECE-ACD7-3F4F9FE97F91}" type="datetime1">
              <a:rPr lang="en-US" sz="1100" smtClean="0"/>
              <a:t>1/30/2026</a:t>
            </a:fld>
            <a:endParaRPr lang="en-US" sz="1100" dirty="0"/>
          </a:p>
        </p:txBody>
      </p:sp>
      <p:sp>
        <p:nvSpPr>
          <p:cNvPr id="4" name="Footer Placeholder 3">
            <a:extLst>
              <a:ext uri="{FF2B5EF4-FFF2-40B4-BE49-F238E27FC236}">
                <a16:creationId xmlns:a16="http://schemas.microsoft.com/office/drawing/2014/main" id="{14143142-EAE2-B731-FBA1-DFE8CBA4B520}"/>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defTabSz="457200">
              <a:spcAft>
                <a:spcPts val="600"/>
              </a:spcAft>
            </a:pPr>
            <a:r>
              <a:rPr lang="en-US" sz="1100" kern="1200" dirty="0">
                <a:solidFill>
                  <a:schemeClr val="bg1">
                    <a:alpha val="80000"/>
                  </a:schemeClr>
                </a:solidFill>
                <a:latin typeface="+mn-lt"/>
                <a:ea typeface="+mn-ea"/>
                <a:cs typeface="+mn-cs"/>
              </a:rPr>
              <a:t>PMAA Introduction</a:t>
            </a:r>
          </a:p>
        </p:txBody>
      </p:sp>
    </p:spTree>
    <p:extLst>
      <p:ext uri="{BB962C8B-B14F-4D97-AF65-F5344CB8AC3E}">
        <p14:creationId xmlns:p14="http://schemas.microsoft.com/office/powerpoint/2010/main" val="3518690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D594A26-088A-0375-5A19-016118490DC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Arc 31">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Text Placeholder 3">
            <a:extLst>
              <a:ext uri="{FF2B5EF4-FFF2-40B4-BE49-F238E27FC236}">
                <a16:creationId xmlns:a16="http://schemas.microsoft.com/office/drawing/2014/main" id="{E299A4E2-6F70-925D-382C-15FDBADFE5DF}"/>
              </a:ext>
            </a:extLst>
          </p:cNvPr>
          <p:cNvSpPr>
            <a:spLocks noGrp="1"/>
          </p:cNvSpPr>
          <p:nvPr>
            <p:ph type="ctrTitle"/>
          </p:nvPr>
        </p:nvSpPr>
        <p:spPr>
          <a:xfrm>
            <a:off x="3324739" y="220194"/>
            <a:ext cx="8311998" cy="6136154"/>
          </a:xfrm>
        </p:spPr>
        <p:txBody>
          <a:bodyPr anchor="ctr">
            <a:noAutofit/>
          </a:bodyPr>
          <a:lstStyle/>
          <a:p>
            <a:r>
              <a:rPr lang="en-US" sz="2800" b="1" i="0" dirty="0">
                <a:effectLst/>
                <a:latin typeface="+mn-lt"/>
              </a:rPr>
              <a:t>Legal Name: </a:t>
            </a:r>
            <a:br>
              <a:rPr lang="en-US" sz="2800" b="1" i="0" u="sng" dirty="0">
                <a:effectLst/>
                <a:latin typeface="+mn-lt"/>
              </a:rPr>
            </a:br>
            <a:r>
              <a:rPr lang="en-US" sz="2800" i="0" dirty="0">
                <a:effectLst/>
                <a:latin typeface="+mn-lt"/>
              </a:rPr>
              <a:t>Port Macquarie Astronomica</a:t>
            </a:r>
            <a:r>
              <a:rPr lang="en-US" sz="2800" dirty="0">
                <a:latin typeface="+mn-lt"/>
              </a:rPr>
              <a:t>l Association Incorporated, </a:t>
            </a:r>
            <a:br>
              <a:rPr lang="en-US" sz="2800" dirty="0">
                <a:latin typeface="+mn-lt"/>
              </a:rPr>
            </a:br>
            <a:r>
              <a:rPr lang="en-US" sz="2800" dirty="0">
                <a:latin typeface="+mn-lt"/>
              </a:rPr>
              <a:t>T/A Port Macquarie Observatory.</a:t>
            </a:r>
          </a:p>
          <a:p>
            <a:r>
              <a:rPr lang="en-US" sz="2800" i="0" dirty="0">
                <a:effectLst/>
                <a:latin typeface="+mn-lt"/>
              </a:rPr>
              <a:t>	ABN: 45697909376</a:t>
            </a:r>
          </a:p>
          <a:p>
            <a:r>
              <a:rPr lang="en-US" sz="2800" b="1" i="0" dirty="0">
                <a:effectLst/>
                <a:latin typeface="+mn-lt"/>
              </a:rPr>
              <a:t>Details:</a:t>
            </a:r>
            <a:r>
              <a:rPr lang="en-US" sz="2800" b="1" i="0" u="sng" dirty="0">
                <a:effectLst/>
                <a:latin typeface="+mn-lt"/>
              </a:rPr>
              <a:t> </a:t>
            </a:r>
          </a:p>
          <a:p>
            <a:r>
              <a:rPr lang="en-US" sz="2800" b="1" i="0" dirty="0">
                <a:effectLst/>
                <a:latin typeface="+mn-lt"/>
              </a:rPr>
              <a:t>	</a:t>
            </a:r>
            <a:r>
              <a:rPr lang="en-US" sz="2800" i="0" dirty="0">
                <a:effectLst/>
                <a:latin typeface="+mn-lt"/>
              </a:rPr>
              <a:t>Website: pmobservatory.org.au</a:t>
            </a:r>
          </a:p>
          <a:p>
            <a:r>
              <a:rPr lang="en-US" sz="2800" i="0" dirty="0">
                <a:effectLst/>
                <a:latin typeface="+mn-lt"/>
              </a:rPr>
              <a:t>	Address: Rotary Park, 1 A Stewart Street</a:t>
            </a:r>
            <a:br>
              <a:rPr lang="en-US" sz="2800" i="0" dirty="0">
                <a:effectLst/>
                <a:latin typeface="+mn-lt"/>
              </a:rPr>
            </a:br>
            <a:r>
              <a:rPr lang="en-US" sz="2800" dirty="0">
                <a:latin typeface="+mn-lt"/>
              </a:rPr>
              <a:t>P.O Box 1453, Port Macquarie 2444</a:t>
            </a:r>
            <a:br>
              <a:rPr lang="en-US" sz="2800" dirty="0">
                <a:latin typeface="+mn-lt"/>
              </a:rPr>
            </a:br>
            <a:endParaRPr lang="en-US" sz="2800" i="0" dirty="0">
              <a:effectLst/>
              <a:latin typeface="+mn-lt"/>
            </a:endParaRPr>
          </a:p>
          <a:p>
            <a:r>
              <a:rPr lang="en-US" sz="2800" b="1" i="0" dirty="0">
                <a:effectLst/>
                <a:latin typeface="+mn-lt"/>
              </a:rPr>
              <a:t>	Date established: 26 August 1962</a:t>
            </a:r>
          </a:p>
          <a:p>
            <a:br>
              <a:rPr lang="en-US" sz="2800" b="1" i="0" dirty="0">
                <a:effectLst/>
                <a:latin typeface="+mn-lt"/>
              </a:rPr>
            </a:br>
            <a:r>
              <a:rPr lang="en-US" sz="2800" b="1" i="0" dirty="0">
                <a:effectLst/>
                <a:latin typeface="+mn-lt"/>
              </a:rPr>
              <a:t>The PMAA operates as an incorporated association. It is a </a:t>
            </a:r>
            <a:r>
              <a:rPr lang="en-US" sz="2800" b="1" dirty="0">
                <a:latin typeface="+mn-lt"/>
              </a:rPr>
              <a:t>m</a:t>
            </a:r>
            <a:r>
              <a:rPr lang="en-US" sz="2800" b="1" i="0" dirty="0">
                <a:effectLst/>
                <a:latin typeface="+mn-lt"/>
              </a:rPr>
              <a:t>ember-based, volunteer-driven, not for profit organization with an elected committee responsible for its administration and activities.</a:t>
            </a:r>
          </a:p>
          <a:p>
            <a:endParaRPr lang="en-US" sz="2800" b="1" dirty="0"/>
          </a:p>
        </p:txBody>
      </p:sp>
      <p:sp>
        <p:nvSpPr>
          <p:cNvPr id="3" name="Date Placeholder 2">
            <a:extLst>
              <a:ext uri="{FF2B5EF4-FFF2-40B4-BE49-F238E27FC236}">
                <a16:creationId xmlns:a16="http://schemas.microsoft.com/office/drawing/2014/main" id="{3529199D-88DF-555E-BE27-856932C27C82}"/>
              </a:ext>
            </a:extLst>
          </p:cNvPr>
          <p:cNvSpPr>
            <a:spLocks noGrp="1"/>
          </p:cNvSpPr>
          <p:nvPr>
            <p:ph type="dt" sz="half" idx="10"/>
          </p:nvPr>
        </p:nvSpPr>
        <p:spPr>
          <a:xfrm>
            <a:off x="838200" y="6356350"/>
            <a:ext cx="1858617" cy="365125"/>
          </a:xfrm>
        </p:spPr>
        <p:txBody>
          <a:bodyPr>
            <a:normAutofit/>
          </a:bodyPr>
          <a:lstStyle/>
          <a:p>
            <a:pPr>
              <a:spcAft>
                <a:spcPts val="600"/>
              </a:spcAft>
            </a:pPr>
            <a:fld id="{9E142E3C-6EA3-4149-9E1E-47334CB2C338}" type="datetime1">
              <a:rPr lang="en-US" smtClean="0">
                <a:solidFill>
                  <a:srgbClr val="FFFFFF"/>
                </a:solidFill>
              </a:rPr>
              <a:t>1/30/2026</a:t>
            </a:fld>
            <a:endParaRPr lang="en-AU" dirty="0">
              <a:solidFill>
                <a:srgbClr val="FFFFFF"/>
              </a:solidFill>
            </a:endParaRPr>
          </a:p>
        </p:txBody>
      </p:sp>
      <p:sp>
        <p:nvSpPr>
          <p:cNvPr id="4" name="Footer Placeholder 3">
            <a:extLst>
              <a:ext uri="{FF2B5EF4-FFF2-40B4-BE49-F238E27FC236}">
                <a16:creationId xmlns:a16="http://schemas.microsoft.com/office/drawing/2014/main" id="{C740506F-B4C2-2BC0-175E-E869FE320029}"/>
              </a:ext>
            </a:extLst>
          </p:cNvPr>
          <p:cNvSpPr>
            <a:spLocks noGrp="1"/>
          </p:cNvSpPr>
          <p:nvPr>
            <p:ph type="ftr" sz="quarter" idx="11"/>
          </p:nvPr>
        </p:nvSpPr>
        <p:spPr>
          <a:xfrm>
            <a:off x="3432313" y="6356350"/>
            <a:ext cx="4721087" cy="365125"/>
          </a:xfrm>
        </p:spPr>
        <p:txBody>
          <a:bodyPr>
            <a:normAutofit/>
          </a:bodyPr>
          <a:lstStyle/>
          <a:p>
            <a:pPr>
              <a:spcAft>
                <a:spcPts val="600"/>
              </a:spcAft>
            </a:pPr>
            <a:r>
              <a:rPr lang="en-AU" dirty="0"/>
              <a:t>PMAA Introduction</a:t>
            </a:r>
          </a:p>
        </p:txBody>
      </p:sp>
    </p:spTree>
    <p:extLst>
      <p:ext uri="{BB962C8B-B14F-4D97-AF65-F5344CB8AC3E}">
        <p14:creationId xmlns:p14="http://schemas.microsoft.com/office/powerpoint/2010/main" val="328171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A2EAF5-4285-7B4C-4DAE-B9F8994A726C}"/>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swirling meteorite">
            <a:extLst>
              <a:ext uri="{FF2B5EF4-FFF2-40B4-BE49-F238E27FC236}">
                <a16:creationId xmlns:a16="http://schemas.microsoft.com/office/drawing/2014/main" id="{733806EB-FF16-722A-91DF-441C4E410A2B}"/>
              </a:ext>
            </a:extLst>
          </p:cNvPr>
          <p:cNvPicPr>
            <a:picLocks noChangeAspect="1"/>
          </p:cNvPicPr>
          <p:nvPr/>
        </p:nvPicPr>
        <p:blipFill>
          <a:blip r:embed="rId2"/>
          <a:srcRect r="18157" b="1"/>
          <a:stretch>
            <a:fillRect/>
          </a:stretch>
        </p:blipFill>
        <p:spPr>
          <a:xfrm>
            <a:off x="3523488" y="10"/>
            <a:ext cx="8668512" cy="6857990"/>
          </a:xfrm>
          <a:prstGeom prst="rect">
            <a:avLst/>
          </a:prstGeom>
        </p:spPr>
      </p:pic>
      <p:sp>
        <p:nvSpPr>
          <p:cNvPr id="19" name="Rectangle 18">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9DA293-C2B6-36F1-2B72-B7A4F3E107F8}"/>
              </a:ext>
            </a:extLst>
          </p:cNvPr>
          <p:cNvSpPr>
            <a:spLocks noGrp="1"/>
          </p:cNvSpPr>
          <p:nvPr>
            <p:ph type="ctrTitle"/>
          </p:nvPr>
        </p:nvSpPr>
        <p:spPr>
          <a:xfrm>
            <a:off x="477981" y="1122363"/>
            <a:ext cx="5284644" cy="4271440"/>
          </a:xfrm>
        </p:spPr>
        <p:txBody>
          <a:bodyPr vert="horz" lIns="91440" tIns="45720" rIns="91440" bIns="45720" rtlCol="0" anchor="b">
            <a:normAutofit/>
          </a:bodyPr>
          <a:lstStyle/>
          <a:p>
            <a:pPr algn="l"/>
            <a:r>
              <a:rPr lang="en-US" sz="2000" dirty="0">
                <a:solidFill>
                  <a:schemeClr val="bg1"/>
                </a:solidFill>
                <a:effectLst/>
                <a:latin typeface="+mn-lt"/>
              </a:rPr>
              <a:t>The key objectives of the Association are:</a:t>
            </a:r>
            <a:br>
              <a:rPr lang="en-US" sz="2000" dirty="0">
                <a:solidFill>
                  <a:schemeClr val="bg1"/>
                </a:solidFill>
                <a:effectLst/>
                <a:latin typeface="+mn-lt"/>
              </a:rPr>
            </a:br>
            <a:br>
              <a:rPr lang="en-US" sz="2000" dirty="0">
                <a:solidFill>
                  <a:schemeClr val="bg1"/>
                </a:solidFill>
                <a:effectLst/>
                <a:latin typeface="+mn-lt"/>
              </a:rPr>
            </a:br>
            <a:r>
              <a:rPr lang="en-US" sz="2000" dirty="0">
                <a:solidFill>
                  <a:schemeClr val="bg1"/>
                </a:solidFill>
                <a:latin typeface="+mn-lt"/>
              </a:rPr>
              <a:t>	(a) spark curiosity and develop an 		interest in astronomy and science 	through educational engagement.</a:t>
            </a:r>
            <a:br>
              <a:rPr lang="en-US" sz="2000" dirty="0">
                <a:solidFill>
                  <a:schemeClr val="bg1"/>
                </a:solidFill>
                <a:latin typeface="+mn-lt"/>
              </a:rPr>
            </a:br>
            <a:r>
              <a:rPr lang="en-US" sz="2000" dirty="0">
                <a:solidFill>
                  <a:schemeClr val="bg1"/>
                </a:solidFill>
                <a:latin typeface="+mn-lt"/>
              </a:rPr>
              <a:t>	</a:t>
            </a:r>
            <a:br>
              <a:rPr lang="en-US" sz="2000" dirty="0">
                <a:solidFill>
                  <a:schemeClr val="bg1"/>
                </a:solidFill>
                <a:latin typeface="+mn-lt"/>
              </a:rPr>
            </a:br>
            <a:r>
              <a:rPr lang="en-US" sz="2000" dirty="0">
                <a:solidFill>
                  <a:schemeClr val="bg1"/>
                </a:solidFill>
                <a:latin typeface="+mn-lt"/>
              </a:rPr>
              <a:t>	(b) enrich the lives of the community 	and in particular the Association’s 	members through activities relating to 	astronomy and science</a:t>
            </a:r>
            <a:br>
              <a:rPr lang="en-US" sz="2000" dirty="0">
                <a:solidFill>
                  <a:schemeClr val="bg1"/>
                </a:solidFill>
                <a:latin typeface="+mn-lt"/>
              </a:rPr>
            </a:br>
            <a:r>
              <a:rPr lang="en-US" sz="2000" dirty="0">
                <a:solidFill>
                  <a:schemeClr val="bg1"/>
                </a:solidFill>
                <a:latin typeface="+mn-lt"/>
              </a:rPr>
              <a:t>	</a:t>
            </a:r>
            <a:br>
              <a:rPr lang="en-US" sz="2000" dirty="0">
                <a:solidFill>
                  <a:schemeClr val="bg1"/>
                </a:solidFill>
                <a:latin typeface="+mn-lt"/>
              </a:rPr>
            </a:br>
            <a:r>
              <a:rPr lang="en-US" sz="2000" dirty="0">
                <a:solidFill>
                  <a:schemeClr val="bg1"/>
                </a:solidFill>
                <a:latin typeface="+mn-lt"/>
              </a:rPr>
              <a:t>	(c) raise, receive and administer funds 	for the purpose of furthering the 	objectives of the Association.</a:t>
            </a:r>
            <a:br>
              <a:rPr lang="en-US" sz="2000" dirty="0">
                <a:solidFill>
                  <a:schemeClr val="bg1"/>
                </a:solidFill>
                <a:latin typeface="+mn-lt"/>
              </a:rPr>
            </a:br>
            <a:endParaRPr lang="en-US" sz="2000" dirty="0">
              <a:solidFill>
                <a:schemeClr val="bg1"/>
              </a:solidFill>
              <a:latin typeface="+mn-lt"/>
            </a:endParaRP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Date Placeholder 2">
            <a:extLst>
              <a:ext uri="{FF2B5EF4-FFF2-40B4-BE49-F238E27FC236}">
                <a16:creationId xmlns:a16="http://schemas.microsoft.com/office/drawing/2014/main" id="{D5A6111E-518C-6951-A065-A387F04A4EBA}"/>
              </a:ext>
            </a:extLst>
          </p:cNvPr>
          <p:cNvSpPr>
            <a:spLocks noGrp="1"/>
          </p:cNvSpPr>
          <p:nvPr>
            <p:ph type="dt" sz="half" idx="10"/>
          </p:nvPr>
        </p:nvSpPr>
        <p:spPr>
          <a:xfrm>
            <a:off x="477981" y="6356350"/>
            <a:ext cx="1214339" cy="365125"/>
          </a:xfrm>
        </p:spPr>
        <p:txBody>
          <a:bodyPr vert="horz" lIns="91440" tIns="45720" rIns="91440" bIns="45720" rtlCol="0">
            <a:normAutofit/>
          </a:bodyPr>
          <a:lstStyle/>
          <a:p>
            <a:pPr defTabSz="457200">
              <a:spcAft>
                <a:spcPts val="600"/>
              </a:spcAft>
            </a:pPr>
            <a:fld id="{FC075768-25D4-4E2B-AD10-4E1A0A378656}" type="datetime1">
              <a:rPr lang="en-US" smtClean="0">
                <a:solidFill>
                  <a:schemeClr val="bg1"/>
                </a:solidFill>
              </a:rPr>
              <a:t>1/30/2026</a:t>
            </a:fld>
            <a:endParaRPr lang="en-US" dirty="0">
              <a:solidFill>
                <a:schemeClr val="bg1"/>
              </a:solidFill>
            </a:endParaRPr>
          </a:p>
        </p:txBody>
      </p:sp>
      <p:sp>
        <p:nvSpPr>
          <p:cNvPr id="4" name="Footer Placeholder 3">
            <a:extLst>
              <a:ext uri="{FF2B5EF4-FFF2-40B4-BE49-F238E27FC236}">
                <a16:creationId xmlns:a16="http://schemas.microsoft.com/office/drawing/2014/main" id="{8A8DBC3D-9235-EF08-2A22-1DAD98862848}"/>
              </a:ext>
            </a:extLst>
          </p:cNvPr>
          <p:cNvSpPr>
            <a:spLocks noGrp="1"/>
          </p:cNvSpPr>
          <p:nvPr>
            <p:ph type="ftr" sz="quarter" idx="11"/>
          </p:nvPr>
        </p:nvSpPr>
        <p:spPr>
          <a:xfrm>
            <a:off x="1692321" y="6356350"/>
            <a:ext cx="2809017" cy="365125"/>
          </a:xfrm>
        </p:spPr>
        <p:txBody>
          <a:bodyPr vert="horz" lIns="91440" tIns="45720" rIns="91440" bIns="45720" rtlCol="0">
            <a:normAutofit/>
          </a:bodyPr>
          <a:lstStyle/>
          <a:p>
            <a:pPr algn="r" defTabSz="457200">
              <a:spcAft>
                <a:spcPts val="600"/>
              </a:spcAft>
            </a:pPr>
            <a:r>
              <a:rPr lang="en-US" kern="1200" dirty="0">
                <a:solidFill>
                  <a:schemeClr val="bg1"/>
                </a:solidFill>
                <a:latin typeface="+mn-lt"/>
                <a:ea typeface="+mn-ea"/>
                <a:cs typeface="+mn-cs"/>
              </a:rPr>
              <a:t>PMAA Introduction</a:t>
            </a:r>
          </a:p>
        </p:txBody>
      </p:sp>
    </p:spTree>
    <p:extLst>
      <p:ext uri="{BB962C8B-B14F-4D97-AF65-F5344CB8AC3E}">
        <p14:creationId xmlns:p14="http://schemas.microsoft.com/office/powerpoint/2010/main" val="1801835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C2366B-2CFC-70FC-F554-FE2C257DFC69}"/>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9B45F821-4C09-20C8-613B-BB61FABF5360}"/>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5D46B69-60AF-4CF8-AA94-498AB0AB7D38}" type="datetime1">
              <a:rPr lang="en-US" smtClean="0">
                <a:solidFill>
                  <a:srgbClr val="FFFFFF"/>
                </a:solidFill>
              </a:rPr>
              <a:t>1/30/2026</a:t>
            </a:fld>
            <a:endParaRPr lang="en-US" dirty="0">
              <a:solidFill>
                <a:srgbClr val="FFFFFF"/>
              </a:solidFill>
            </a:endParaRPr>
          </a:p>
        </p:txBody>
      </p:sp>
      <p:sp>
        <p:nvSpPr>
          <p:cNvPr id="4" name="Footer Placeholder 3">
            <a:extLst>
              <a:ext uri="{FF2B5EF4-FFF2-40B4-BE49-F238E27FC236}">
                <a16:creationId xmlns:a16="http://schemas.microsoft.com/office/drawing/2014/main" id="{923602DD-B6F5-4005-B798-BCD4EC247319}"/>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dirty="0">
                <a:solidFill>
                  <a:srgbClr val="FFFFFF"/>
                </a:solidFill>
                <a:latin typeface="+mn-lt"/>
                <a:ea typeface="+mn-ea"/>
                <a:cs typeface="+mn-cs"/>
              </a:rPr>
              <a:t>PMAA Introduction</a:t>
            </a:r>
          </a:p>
        </p:txBody>
      </p:sp>
      <p:graphicFrame>
        <p:nvGraphicFramePr>
          <p:cNvPr id="2" name="Diagram 1">
            <a:extLst>
              <a:ext uri="{FF2B5EF4-FFF2-40B4-BE49-F238E27FC236}">
                <a16:creationId xmlns:a16="http://schemas.microsoft.com/office/drawing/2014/main" id="{8D5B213F-A509-0800-5C9F-A4A003111792}"/>
              </a:ext>
            </a:extLst>
          </p:cNvPr>
          <p:cNvGraphicFramePr/>
          <p:nvPr>
            <p:extLst>
              <p:ext uri="{D42A27DB-BD31-4B8C-83A1-F6EECF244321}">
                <p14:modId xmlns:p14="http://schemas.microsoft.com/office/powerpoint/2010/main" val="102946867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572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1FA7BEC1-8525-F52B-438C-08A1877AA72B}"/>
            </a:ext>
          </a:extLst>
        </p:cNvPr>
        <p:cNvGrpSpPr/>
        <p:nvPr/>
      </p:nvGrpSpPr>
      <p:grpSpPr>
        <a:xfrm>
          <a:off x="0" y="0"/>
          <a:ext cx="0" cy="0"/>
          <a:chOff x="0" y="0"/>
          <a:chExt cx="0" cy="0"/>
        </a:xfrm>
      </p:grpSpPr>
      <p:sp>
        <p:nvSpPr>
          <p:cNvPr id="9" name="Freeform: Shape 8">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C65A051-A6BA-5542-B1B6-0AAFA294BFDD}"/>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5400" b="1" dirty="0">
                <a:solidFill>
                  <a:schemeClr val="bg1">
                    <a:lumMod val="95000"/>
                    <a:lumOff val="5000"/>
                  </a:schemeClr>
                </a:solidFill>
                <a:effectLst/>
                <a:latin typeface="+mn-lt"/>
              </a:rPr>
              <a:t>A BRIEF HISTORY OF PMAA</a:t>
            </a:r>
            <a:endParaRPr lang="en-US" sz="5400" b="1" dirty="0">
              <a:solidFill>
                <a:schemeClr val="bg1">
                  <a:lumMod val="95000"/>
                  <a:lumOff val="5000"/>
                </a:schemeClr>
              </a:solidFill>
              <a:latin typeface="+mn-lt"/>
            </a:endParaRPr>
          </a:p>
        </p:txBody>
      </p:sp>
      <p:sp>
        <p:nvSpPr>
          <p:cNvPr id="3" name="Date Placeholder 2">
            <a:extLst>
              <a:ext uri="{FF2B5EF4-FFF2-40B4-BE49-F238E27FC236}">
                <a16:creationId xmlns:a16="http://schemas.microsoft.com/office/drawing/2014/main" id="{92C1786B-5403-F2BB-1ACC-3A0122E8D989}"/>
              </a:ext>
            </a:extLst>
          </p:cNvPr>
          <p:cNvSpPr>
            <a:spLocks noGrp="1"/>
          </p:cNvSpPr>
          <p:nvPr>
            <p:ph type="dt" sz="half" idx="10"/>
          </p:nvPr>
        </p:nvSpPr>
        <p:spPr>
          <a:xfrm>
            <a:off x="838200" y="6199632"/>
            <a:ext cx="2196402" cy="365125"/>
          </a:xfrm>
        </p:spPr>
        <p:txBody>
          <a:bodyPr vert="horz" lIns="91440" tIns="45720" rIns="91440" bIns="45720" rtlCol="0" anchor="ctr">
            <a:normAutofit/>
          </a:bodyPr>
          <a:lstStyle/>
          <a:p>
            <a:pPr defTabSz="457200">
              <a:spcAft>
                <a:spcPts val="600"/>
              </a:spcAft>
            </a:pPr>
            <a:fld id="{EBC71B45-2E56-4F2D-88CE-F52605A6A641}" type="datetime1">
              <a:rPr lang="en-US" sz="1100" smtClean="0"/>
              <a:t>1/30/2026</a:t>
            </a:fld>
            <a:endParaRPr lang="en-US" sz="1100" dirty="0"/>
          </a:p>
        </p:txBody>
      </p:sp>
      <p:sp>
        <p:nvSpPr>
          <p:cNvPr id="4" name="Footer Placeholder 3">
            <a:extLst>
              <a:ext uri="{FF2B5EF4-FFF2-40B4-BE49-F238E27FC236}">
                <a16:creationId xmlns:a16="http://schemas.microsoft.com/office/drawing/2014/main" id="{6D64B4B1-1C92-A539-CD10-697F84D00B8E}"/>
              </a:ext>
            </a:extLst>
          </p:cNvPr>
          <p:cNvSpPr>
            <a:spLocks noGrp="1"/>
          </p:cNvSpPr>
          <p:nvPr>
            <p:ph type="ftr" sz="quarter" idx="11"/>
          </p:nvPr>
        </p:nvSpPr>
        <p:spPr>
          <a:xfrm>
            <a:off x="3892062" y="6199632"/>
            <a:ext cx="4407876" cy="365125"/>
          </a:xfrm>
        </p:spPr>
        <p:txBody>
          <a:bodyPr vert="horz" lIns="91440" tIns="45720" rIns="91440" bIns="45720" rtlCol="0" anchor="ctr">
            <a:normAutofit/>
          </a:bodyPr>
          <a:lstStyle/>
          <a:p>
            <a:pPr defTabSz="457200">
              <a:spcAft>
                <a:spcPts val="600"/>
              </a:spcAft>
            </a:pPr>
            <a:r>
              <a:rPr lang="en-US" sz="1100" kern="1200" dirty="0">
                <a:solidFill>
                  <a:schemeClr val="bg1">
                    <a:alpha val="80000"/>
                  </a:schemeClr>
                </a:solidFill>
                <a:latin typeface="+mn-lt"/>
                <a:ea typeface="+mn-ea"/>
                <a:cs typeface="+mn-cs"/>
              </a:rPr>
              <a:t>PMAA Introduction</a:t>
            </a:r>
          </a:p>
        </p:txBody>
      </p:sp>
    </p:spTree>
    <p:extLst>
      <p:ext uri="{BB962C8B-B14F-4D97-AF65-F5344CB8AC3E}">
        <p14:creationId xmlns:p14="http://schemas.microsoft.com/office/powerpoint/2010/main" val="29037943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FA201A-6B97-6CC0-49CB-A227B9594569}"/>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6D5F1A99-1C83-3429-81F5-711240E4C469}"/>
              </a:ext>
            </a:extLst>
          </p:cNvPr>
          <p:cNvSpPr/>
          <p:nvPr/>
        </p:nvSpPr>
        <p:spPr>
          <a:xfrm>
            <a:off x="640080" y="325369"/>
            <a:ext cx="4368602" cy="1956841"/>
          </a:xfrm>
          <a:custGeom>
            <a:avLst/>
            <a:gdLst>
              <a:gd name="connsiteX0" fmla="*/ 0 w 4243589"/>
              <a:gd name="connsiteY0" fmla="*/ 0 h 666473"/>
              <a:gd name="connsiteX1" fmla="*/ 4243589 w 4243589"/>
              <a:gd name="connsiteY1" fmla="*/ 0 h 666473"/>
              <a:gd name="connsiteX2" fmla="*/ 4243589 w 4243589"/>
              <a:gd name="connsiteY2" fmla="*/ 666473 h 666473"/>
              <a:gd name="connsiteX3" fmla="*/ 0 w 4243589"/>
              <a:gd name="connsiteY3" fmla="*/ 666473 h 666473"/>
              <a:gd name="connsiteX4" fmla="*/ 0 w 4243589"/>
              <a:gd name="connsiteY4" fmla="*/ 0 h 66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589" h="666473">
                <a:moveTo>
                  <a:pt x="0" y="0"/>
                </a:moveTo>
                <a:lnTo>
                  <a:pt x="4243589" y="0"/>
                </a:lnTo>
                <a:lnTo>
                  <a:pt x="4243589" y="666473"/>
                </a:lnTo>
                <a:lnTo>
                  <a:pt x="0" y="6664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lIns="91440" tIns="45720" rIns="91440" bIns="45720" numCol="1" spcCol="1270" rtlCol="0" anchor="b" anchorCtr="0">
            <a:normAutofit/>
          </a:bodyPr>
          <a:lstStyle/>
          <a:p>
            <a:pPr marL="0" lvl="0" indent="0">
              <a:lnSpc>
                <a:spcPct val="90000"/>
              </a:lnSpc>
              <a:spcBef>
                <a:spcPct val="0"/>
              </a:spcBef>
              <a:spcAft>
                <a:spcPct val="35000"/>
              </a:spcAft>
            </a:pPr>
            <a:r>
              <a:rPr lang="en-US" sz="5400" b="1" dirty="0">
                <a:solidFill>
                  <a:schemeClr val="tx1"/>
                </a:solidFill>
                <a:latin typeface="+mj-lt"/>
                <a:ea typeface="+mj-ea"/>
                <a:cs typeface="+mj-cs"/>
              </a:rPr>
              <a:t>PMAA</a:t>
            </a:r>
            <a:r>
              <a:rPr lang="en-US" sz="5400" b="1" i="1" dirty="0">
                <a:solidFill>
                  <a:schemeClr val="tx1"/>
                </a:solidFill>
                <a:latin typeface="+mj-lt"/>
                <a:ea typeface="+mj-ea"/>
                <a:cs typeface="+mj-cs"/>
              </a:rPr>
              <a:t> </a:t>
            </a:r>
            <a:r>
              <a:rPr lang="en-US" sz="5400" b="1" dirty="0">
                <a:solidFill>
                  <a:schemeClr val="tx1"/>
                </a:solidFill>
                <a:latin typeface="+mj-lt"/>
                <a:ea typeface="+mj-ea"/>
                <a:cs typeface="+mj-cs"/>
              </a:rPr>
              <a:t>ORIGINS</a:t>
            </a:r>
          </a:p>
        </p:txBody>
      </p:sp>
      <p:sp>
        <p:nvSpPr>
          <p:cNvPr id="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01B38C21-441D-439A-7F8C-BB10C0B8A4D4}"/>
              </a:ext>
            </a:extLst>
          </p:cNvPr>
          <p:cNvSpPr/>
          <p:nvPr/>
        </p:nvSpPr>
        <p:spPr>
          <a:xfrm>
            <a:off x="640080" y="2872899"/>
            <a:ext cx="4243589" cy="3320668"/>
          </a:xfrm>
          <a:custGeom>
            <a:avLst/>
            <a:gdLst>
              <a:gd name="connsiteX0" fmla="*/ 0 w 4243589"/>
              <a:gd name="connsiteY0" fmla="*/ 0 h 3495062"/>
              <a:gd name="connsiteX1" fmla="*/ 4243589 w 4243589"/>
              <a:gd name="connsiteY1" fmla="*/ 0 h 3495062"/>
              <a:gd name="connsiteX2" fmla="*/ 4243589 w 4243589"/>
              <a:gd name="connsiteY2" fmla="*/ 3495062 h 3495062"/>
              <a:gd name="connsiteX3" fmla="*/ 0 w 4243589"/>
              <a:gd name="connsiteY3" fmla="*/ 3495062 h 3495062"/>
              <a:gd name="connsiteX4" fmla="*/ 0 w 4243589"/>
              <a:gd name="connsiteY4" fmla="*/ 0 h 3495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589" h="3495062">
                <a:moveTo>
                  <a:pt x="0" y="0"/>
                </a:moveTo>
                <a:lnTo>
                  <a:pt x="4243589" y="0"/>
                </a:lnTo>
                <a:lnTo>
                  <a:pt x="4243589" y="3495062"/>
                </a:lnTo>
                <a:lnTo>
                  <a:pt x="0" y="34950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lIns="91440" tIns="45720" rIns="91440" bIns="45720" numCol="1" spcCol="1270" rtlCol="0" anchorCtr="0">
            <a:normAutofit/>
          </a:bodyPr>
          <a:lstStyle/>
          <a:p>
            <a:pPr marL="342900" indent="-228600">
              <a:lnSpc>
                <a:spcPct val="90000"/>
              </a:lnSpc>
              <a:spcAft>
                <a:spcPts val="1008"/>
              </a:spcAft>
              <a:buFont typeface="Arial" panose="020B0604020202020204" pitchFamily="34" charset="0"/>
              <a:buChar char="•"/>
            </a:pPr>
            <a:r>
              <a:rPr lang="en-US" sz="2000" dirty="0">
                <a:solidFill>
                  <a:schemeClr val="tx1"/>
                </a:solidFill>
                <a:effectLst/>
              </a:rPr>
              <a:t>Constructed in 1961/62 by the local Rotary Club following architect Albert York's designs, the Port Macquarie Observatory was originally built to house a donated 5-inch telescope. Officially inaugurated in 1965, it has since served as the headquarters for the Port Macquarie Astronomical Association.</a:t>
            </a:r>
          </a:p>
        </p:txBody>
      </p:sp>
      <p:sp>
        <p:nvSpPr>
          <p:cNvPr id="3" name="Date Placeholder 2">
            <a:extLst>
              <a:ext uri="{FF2B5EF4-FFF2-40B4-BE49-F238E27FC236}">
                <a16:creationId xmlns:a16="http://schemas.microsoft.com/office/drawing/2014/main" id="{DFF78475-FB39-2C46-BC02-9A765872F9C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fld id="{0561EC39-2BF3-47A2-BEAF-E74542E5245D}" type="datetime1">
              <a:rPr lang="en-US" smtClean="0">
                <a:solidFill>
                  <a:prstClr val="black">
                    <a:tint val="75000"/>
                  </a:prstClr>
                </a:solidFill>
                <a:latin typeface="Calibri" panose="020F0502020204030204"/>
              </a:rPr>
              <a:t>1/30/2026</a:t>
            </a:fld>
            <a:endParaRPr lang="en-US" dirty="0">
              <a:solidFill>
                <a:prstClr val="black">
                  <a:tint val="75000"/>
                </a:prstClr>
              </a:solidFill>
              <a:latin typeface="Calibri" panose="020F0502020204030204"/>
            </a:endParaRPr>
          </a:p>
        </p:txBody>
      </p:sp>
      <p:pic>
        <p:nvPicPr>
          <p:cNvPr id="7" name="Picture 6">
            <a:extLst>
              <a:ext uri="{FF2B5EF4-FFF2-40B4-BE49-F238E27FC236}">
                <a16:creationId xmlns:a16="http://schemas.microsoft.com/office/drawing/2014/main" id="{C0887FCB-DC03-5621-3C12-490B6AFCB42F}"/>
              </a:ext>
            </a:extLst>
          </p:cNvPr>
          <p:cNvPicPr>
            <a:picLocks noChangeAspect="1"/>
          </p:cNvPicPr>
          <p:nvPr/>
        </p:nvPicPr>
        <p:blipFill rotWithShape="1">
          <a:blip r:embed="rId2"/>
          <a:srcRect r="95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Footer Placeholder 3">
            <a:extLst>
              <a:ext uri="{FF2B5EF4-FFF2-40B4-BE49-F238E27FC236}">
                <a16:creationId xmlns:a16="http://schemas.microsoft.com/office/drawing/2014/main" id="{3F90132A-C7B9-30D8-3687-9C5628D1E732}"/>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spcAft>
                <a:spcPts val="600"/>
              </a:spcAft>
              <a:defRPr/>
            </a:pPr>
            <a:r>
              <a:rPr lang="en-US" kern="1200" dirty="0">
                <a:solidFill>
                  <a:srgbClr val="FFFFFF"/>
                </a:solidFill>
                <a:latin typeface="Calibri" panose="020F0502020204030204"/>
                <a:ea typeface="+mn-ea"/>
                <a:cs typeface="+mn-cs"/>
              </a:rPr>
              <a:t>PMAA Introduction</a:t>
            </a:r>
          </a:p>
        </p:txBody>
      </p:sp>
    </p:spTree>
    <p:extLst>
      <p:ext uri="{BB962C8B-B14F-4D97-AF65-F5344CB8AC3E}">
        <p14:creationId xmlns:p14="http://schemas.microsoft.com/office/powerpoint/2010/main" val="9353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0C6966-1300-1696-8A87-E2463DAAB999}"/>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FB5468C-305B-445A-A53B-93DB58336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2BCFF137-090D-4FA7-561B-9324FF3E9AB5}"/>
              </a:ext>
            </a:extLst>
          </p:cNvPr>
          <p:cNvSpPr/>
          <p:nvPr/>
        </p:nvSpPr>
        <p:spPr>
          <a:xfrm>
            <a:off x="533149" y="436360"/>
            <a:ext cx="3572126" cy="2344940"/>
          </a:xfrm>
          <a:custGeom>
            <a:avLst/>
            <a:gdLst>
              <a:gd name="connsiteX0" fmla="*/ 0 w 4243589"/>
              <a:gd name="connsiteY0" fmla="*/ 0 h 666473"/>
              <a:gd name="connsiteX1" fmla="*/ 4243589 w 4243589"/>
              <a:gd name="connsiteY1" fmla="*/ 0 h 666473"/>
              <a:gd name="connsiteX2" fmla="*/ 4243589 w 4243589"/>
              <a:gd name="connsiteY2" fmla="*/ 666473 h 666473"/>
              <a:gd name="connsiteX3" fmla="*/ 0 w 4243589"/>
              <a:gd name="connsiteY3" fmla="*/ 666473 h 666473"/>
              <a:gd name="connsiteX4" fmla="*/ 0 w 4243589"/>
              <a:gd name="connsiteY4" fmla="*/ 0 h 666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589" h="666473">
                <a:moveTo>
                  <a:pt x="0" y="0"/>
                </a:moveTo>
                <a:lnTo>
                  <a:pt x="4243589" y="0"/>
                </a:lnTo>
                <a:lnTo>
                  <a:pt x="4243589" y="666473"/>
                </a:lnTo>
                <a:lnTo>
                  <a:pt x="0" y="6664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lIns="91440" tIns="45720" rIns="91440" bIns="45720" numCol="1" spcCol="1270" rtlCol="0" anchor="ctr" anchorCtr="0">
            <a:normAutofit/>
          </a:bodyPr>
          <a:lstStyle/>
          <a:p>
            <a:pPr marL="0" lvl="0" indent="0" algn="ctr">
              <a:lnSpc>
                <a:spcPct val="90000"/>
              </a:lnSpc>
              <a:spcBef>
                <a:spcPct val="0"/>
              </a:spcBef>
              <a:spcAft>
                <a:spcPct val="35000"/>
              </a:spcAft>
            </a:pPr>
            <a:r>
              <a:rPr lang="en-US" sz="4000" b="1" kern="1200" dirty="0">
                <a:solidFill>
                  <a:schemeClr val="tx1"/>
                </a:solidFill>
                <a:ea typeface="+mj-ea"/>
                <a:cs typeface="+mj-cs"/>
              </a:rPr>
              <a:t>PMAA ORIGINS</a:t>
            </a:r>
          </a:p>
        </p:txBody>
      </p:sp>
      <p:pic>
        <p:nvPicPr>
          <p:cNvPr id="5" name="Content Placeholder 3">
            <a:extLst>
              <a:ext uri="{FF2B5EF4-FFF2-40B4-BE49-F238E27FC236}">
                <a16:creationId xmlns:a16="http://schemas.microsoft.com/office/drawing/2014/main" id="{1C780BE3-E50D-E4E5-F93F-D93AA90D05F5}"/>
              </a:ext>
            </a:extLst>
          </p:cNvPr>
          <p:cNvPicPr>
            <a:picLocks noChangeAspect="1"/>
          </p:cNvPicPr>
          <p:nvPr/>
        </p:nvPicPr>
        <p:blipFill>
          <a:blip r:embed="rId2"/>
          <a:srcRect l="15834" r="18048" b="-1"/>
          <a:stretch>
            <a:fillRect/>
          </a:stretch>
        </p:blipFill>
        <p:spPr>
          <a:xfrm>
            <a:off x="-1" y="3184849"/>
            <a:ext cx="4317491" cy="3673153"/>
          </a:xfrm>
          <a:prstGeom prst="rect">
            <a:avLst/>
          </a:prstGeom>
        </p:spPr>
      </p:pic>
      <p:sp>
        <p:nvSpPr>
          <p:cNvPr id="36" name="Rectangle 35">
            <a:extLst>
              <a:ext uri="{FF2B5EF4-FFF2-40B4-BE49-F238E27FC236}">
                <a16:creationId xmlns:a16="http://schemas.microsoft.com/office/drawing/2014/main" id="{A2CDF4EC-7B47-436E-927B-575404258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52841"/>
            <a:ext cx="431749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A5432BE9-0A07-4F2D-0CE5-911D2AB5F10C}"/>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9EADAF83-BE72-463D-A825-2E9A074A393E}" type="datetime1">
              <a:rPr lang="en-US">
                <a:solidFill>
                  <a:srgbClr val="FFFFFF"/>
                </a:solidFill>
              </a:rPr>
              <a:pPr>
                <a:spcAft>
                  <a:spcPts val="600"/>
                </a:spcAft>
              </a:pPr>
              <a:t>1/30/2026</a:t>
            </a:fld>
            <a:endParaRPr lang="en-US" dirty="0">
              <a:solidFill>
                <a:srgbClr val="FFFFFF"/>
              </a:solidFill>
            </a:endParaRPr>
          </a:p>
        </p:txBody>
      </p:sp>
      <p:sp>
        <p:nvSpPr>
          <p:cNvPr id="38" name="Rectangle 37">
            <a:extLst>
              <a:ext uri="{FF2B5EF4-FFF2-40B4-BE49-F238E27FC236}">
                <a16:creationId xmlns:a16="http://schemas.microsoft.com/office/drawing/2014/main" id="{EF273D9E-5BEA-459A-918F-AF5ACA258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20494"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CC16E20F-7A5C-83F9-1D9B-C8EB03959123}"/>
              </a:ext>
            </a:extLst>
          </p:cNvPr>
          <p:cNvSpPr>
            <a:spLocks noGrp="1"/>
          </p:cNvSpPr>
          <p:nvPr>
            <p:ph type="ftr" sz="quarter" idx="11"/>
          </p:nvPr>
        </p:nvSpPr>
        <p:spPr>
          <a:xfrm>
            <a:off x="4834284" y="6356350"/>
            <a:ext cx="3319115" cy="365125"/>
          </a:xfrm>
        </p:spPr>
        <p:txBody>
          <a:bodyPr vert="horz" lIns="91440" tIns="45720" rIns="91440" bIns="45720" rtlCol="0" anchor="ctr">
            <a:normAutofit/>
          </a:bodyPr>
          <a:lstStyle/>
          <a:p>
            <a:pPr>
              <a:spcAft>
                <a:spcPts val="600"/>
              </a:spcAft>
            </a:pPr>
            <a:r>
              <a:rPr lang="en-US" kern="1200" dirty="0">
                <a:solidFill>
                  <a:schemeClr val="tx1">
                    <a:tint val="75000"/>
                  </a:schemeClr>
                </a:solidFill>
                <a:latin typeface="+mn-lt"/>
                <a:ea typeface="+mn-ea"/>
                <a:cs typeface="+mn-cs"/>
              </a:rPr>
              <a:t>PMAA Introduction</a:t>
            </a:r>
          </a:p>
        </p:txBody>
      </p:sp>
      <p:pic>
        <p:nvPicPr>
          <p:cNvPr id="8" name="Picture Placeholder 4">
            <a:extLst>
              <a:ext uri="{FF2B5EF4-FFF2-40B4-BE49-F238E27FC236}">
                <a16:creationId xmlns:a16="http://schemas.microsoft.com/office/drawing/2014/main" id="{1D1C0EFF-6B87-DF76-202F-03156F54F2FA}"/>
              </a:ext>
            </a:extLst>
          </p:cNvPr>
          <p:cNvPicPr>
            <a:picLocks noChangeAspect="1"/>
          </p:cNvPicPr>
          <p:nvPr/>
        </p:nvPicPr>
        <p:blipFill rotWithShape="1">
          <a:blip r:embed="rId3"/>
          <a:srcRect l="25790" r="-1" b="-1"/>
          <a:stretch>
            <a:fillRect/>
          </a:stretch>
        </p:blipFill>
        <p:spPr>
          <a:xfrm>
            <a:off x="8807838" y="-6"/>
            <a:ext cx="3384162" cy="6858002"/>
          </a:xfrm>
          <a:prstGeom prst="rect">
            <a:avLst/>
          </a:prstGeom>
        </p:spPr>
      </p:pic>
      <p:sp>
        <p:nvSpPr>
          <p:cNvPr id="40" name="Rectangle 39">
            <a:extLst>
              <a:ext uri="{FF2B5EF4-FFF2-40B4-BE49-F238E27FC236}">
                <a16:creationId xmlns:a16="http://schemas.microsoft.com/office/drawing/2014/main" id="{5DFA5EF5-56B1-49EE-B0BB-69B6399FA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53053"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ext Placeholder 3">
            <a:extLst>
              <a:ext uri="{FF2B5EF4-FFF2-40B4-BE49-F238E27FC236}">
                <a16:creationId xmlns:a16="http://schemas.microsoft.com/office/drawing/2014/main" id="{701ED118-E90B-106E-108A-40962B7C5A60}"/>
              </a:ext>
            </a:extLst>
          </p:cNvPr>
          <p:cNvGraphicFramePr/>
          <p:nvPr>
            <p:extLst>
              <p:ext uri="{D42A27DB-BD31-4B8C-83A1-F6EECF244321}">
                <p14:modId xmlns:p14="http://schemas.microsoft.com/office/powerpoint/2010/main" val="412526690"/>
              </p:ext>
            </p:extLst>
          </p:nvPr>
        </p:nvGraphicFramePr>
        <p:xfrm>
          <a:off x="4927361" y="323850"/>
          <a:ext cx="3378708" cy="61436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9506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2507</TotalTime>
  <Words>1217</Words>
  <Application>Microsoft Office PowerPoint</Application>
  <PresentationFormat>Widescreen</PresentationFormat>
  <Paragraphs>100</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INFORMATION SESSION  FOR NEW MEMBERS</vt:lpstr>
      <vt:lpstr>INTRODUCING THE PMO AND PMAA</vt:lpstr>
      <vt:lpstr>Welcome to the Port Macquarie Astronomical Association (PMAA), the governing body of the Port Macquarie Observatory (PMO). PMAA is a not-for-profit organization.</vt:lpstr>
      <vt:lpstr>Legal Name:  Port Macquarie Astronomical Association Incorporated,  T/A Port Macquarie Observatory.  ABN: 45697909376 Details:   Website: pmobservatory.org.au  Address: Rotary Park, 1 A Stewart Street P.O Box 1453, Port Macquarie 2444   Date established: 26 August 1962  The PMAA operates as an incorporated association. It is a member-based, volunteer-driven, not for profit organization with an elected committee responsible for its administration and activities. </vt:lpstr>
      <vt:lpstr>The key objectives of the Association are:   (a) spark curiosity and develop an   interest in astronomy and science  through educational engagement.    (b) enrich the lives of the community  and in particular the Association’s  members through activities relating to  astronomy and science    (c) raise, receive and administer funds  for the purpose of furthering the  objectives of the Association. </vt:lpstr>
      <vt:lpstr>PowerPoint Presentation</vt:lpstr>
      <vt:lpstr>A BRIEF HISTORY OF PMAA</vt:lpstr>
      <vt:lpstr>PowerPoint Presentation</vt:lpstr>
      <vt:lpstr>PowerPoint Presentation</vt:lpstr>
      <vt:lpstr>PowerPoint Presentation</vt:lpstr>
      <vt:lpstr>PowerPoint Presentation</vt:lpstr>
      <vt:lpstr> WHAT ARE THE MEMBERS’ ACTIVITIES AT PMAA? </vt:lpstr>
      <vt:lpstr>    SOCIAL ACTIVITIES AT PMAA</vt:lpstr>
      <vt:lpstr>WHAT ARE THE MEMBERS’ RIGHTS AND OBLIGATIONS AT PMAA?</vt:lpstr>
      <vt:lpstr>THE CASSINI GROUP</vt:lpstr>
      <vt:lpstr>ANY QUESTIONS?  </vt:lpstr>
      <vt:lpstr> HOW CAN YOU GET INVOLVED IN PMAA?  </vt:lpstr>
      <vt:lpstr>      Volunteer Role – Specific Information and Responsibilities.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SESSION  FOR NEW MEMBERS</dc:title>
  <dc:creator>Francoise Coffre</dc:creator>
  <cp:lastModifiedBy>Francoise Coffre</cp:lastModifiedBy>
  <cp:revision>12</cp:revision>
  <dcterms:created xsi:type="dcterms:W3CDTF">2022-08-31T04:39:55Z</dcterms:created>
  <dcterms:modified xsi:type="dcterms:W3CDTF">2026-01-30T04:26:21Z</dcterms:modified>
</cp:coreProperties>
</file>