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5.xml" ContentType="application/vnd.openxmlformats-officedocument.presentationml.notesSlide+xml"/>
  <Override PartName="/ppt/ink/ink4.xml" ContentType="application/inkml+xml"/>
  <Override PartName="/ppt/ink/ink5.xml" ContentType="application/inkml+xml"/>
  <Override PartName="/ppt/notesSlides/notesSlide6.xml" ContentType="application/vnd.openxmlformats-officedocument.presentationml.notesSlide+xml"/>
  <Override PartName="/ppt/ink/ink6.xml" ContentType="application/inkml+xml"/>
  <Override PartName="/ppt/notesSlides/notesSlide7.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4" r:id="rId4"/>
  </p:sldMasterIdLst>
  <p:notesMasterIdLst>
    <p:notesMasterId r:id="rId13"/>
  </p:notesMasterIdLst>
  <p:sldIdLst>
    <p:sldId id="256" r:id="rId5"/>
    <p:sldId id="288" r:id="rId6"/>
    <p:sldId id="257" r:id="rId7"/>
    <p:sldId id="289" r:id="rId8"/>
    <p:sldId id="284" r:id="rId9"/>
    <p:sldId id="290" r:id="rId10"/>
    <p:sldId id="292"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S" id="{E6983C56-95E2-7F40-98CC-3004D6D461C8}">
          <p14:sldIdLst>
            <p14:sldId id="256"/>
            <p14:sldId id="288"/>
            <p14:sldId id="257"/>
            <p14:sldId id="289"/>
            <p14:sldId id="284"/>
            <p14:sldId id="290"/>
            <p14:sldId id="292"/>
            <p14:sldId id="26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E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65" autoAdjust="0"/>
  </p:normalViewPr>
  <p:slideViewPr>
    <p:cSldViewPr snapToGrid="0">
      <p:cViewPr varScale="1">
        <p:scale>
          <a:sx n="78" d="100"/>
          <a:sy n="78" d="100"/>
        </p:scale>
        <p:origin x="183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13T04:57:27.33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2,'62'0,"-13"-2,-1 3,1 2,76 14,-72-9,0-2,0-3,103-5,-39-1,962 3,-1052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3T07:55:58.717"/>
    </inkml:context>
    <inkml:brush xml:id="br0">
      <inkml:brushProperty name="width" value="0.4" units="cm"/>
      <inkml:brushProperty name="height" value="0.8" units="cm"/>
      <inkml:brushProperty name="tip" value="rectangle"/>
      <inkml:brushProperty name="rasterOp" value="maskPen"/>
      <inkml:brushProperty name="ignorePressure" value="1"/>
    </inkml:brush>
  </inkml:definitions>
  <inkml:trace contextRef="#ctx0" brushRef="#br0">0 0 0,'1779'0'0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3T07:53:36.90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 0,'2235'51'0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3T07:53:42.59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2337 75 0,'-2337'-75'0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13T07:55:00.330"/>
    </inkml:context>
    <inkml:brush xml:id="br0">
      <inkml:brushProperty name="width" value="0.4" units="cm"/>
      <inkml:brushProperty name="height" value="0.8" units="cm"/>
      <inkml:brushProperty name="tip" value="rectangle"/>
      <inkml:brushProperty name="rasterOp" value="maskPen"/>
      <inkml:brushProperty name="ignorePressure" value="1"/>
    </inkml:brush>
  </inkml:definitions>
  <inkml:trace contextRef="#ctx0" brushRef="#br0">0 28,'36'1,"1"0,1-2,0-2,53-9,-53 6,0 1,0 3,69 3,-33 1,-54-1,0 1,31 7,35 4,654-11,-362-5,-99 3,-257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3T07:55:05.674"/>
    </inkml:context>
    <inkml:brush xml:id="br0">
      <inkml:brushProperty name="width" value="0.4" units="cm"/>
      <inkml:brushProperty name="height" value="0.8" units="cm"/>
      <inkml:brushProperty name="tip" value="rectangle"/>
      <inkml:brushProperty name="rasterOp" value="maskPen"/>
      <inkml:brushProperty name="ignorePressure" value="1"/>
    </inkml:brush>
  </inkml:definitions>
  <inkml:trace contextRef="#ctx0" brushRef="#br0">0 0 0,'2591'0'0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3T05:35:34.42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 0,'1682'0'0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13T07:55:47.585"/>
    </inkml:context>
    <inkml:brush xml:id="br0">
      <inkml:brushProperty name="width" value="0.4" units="cm"/>
      <inkml:brushProperty name="height" value="0.8" units="cm"/>
      <inkml:brushProperty name="tip" value="rectangle"/>
      <inkml:brushProperty name="rasterOp" value="maskPen"/>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13T07:55:51.459"/>
    </inkml:context>
    <inkml:brush xml:id="br0">
      <inkml:brushProperty name="width" value="0.4" units="cm"/>
      <inkml:brushProperty name="height" value="0.8" units="cm"/>
      <inkml:brushProperty name="tip" value="rectangle"/>
      <inkml:brushProperty name="rasterOp" value="maskPen"/>
      <inkml:brushProperty name="ignorePressure" value="1"/>
    </inkml:brush>
  </inkml:definitions>
  <inkml:trace contextRef="#ctx0" brushRef="#br0">1 1,'1779'0,"-1757"0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13T07:55:54.896"/>
    </inkml:context>
    <inkml:brush xml:id="br0">
      <inkml:brushProperty name="width" value="0.4" units="cm"/>
      <inkml:brushProperty name="height" value="0.8" units="cm"/>
      <inkml:brushProperty name="tip" value="rectangle"/>
      <inkml:brushProperty name="rasterOp" value="maskPen"/>
      <inkml:brushProperty name="ignorePressure" value="1"/>
    </inkml:brush>
  </inkml:definitions>
  <inkml:trace contextRef="#ctx0" brushRef="#br0">1 29,'0'-1,"1"0,-1 0,1 0,-1 0,1 0,-1 0,1 0,0 0,0 0,-1 0,1 0,0 0,0 0,0 0,0 1,0-1,0 1,0-1,0 0,1 1,-1 0,0-1,0 1,0 0,1-1,-1 1,2 0,39-5,-37 5,425-3,-221 5,-168 0,56 10,-56-6,60 1,838-8,-918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8109E-E753-4403-BA91-52B5F4D311F2}" type="datetimeFigureOut">
              <a:rPr lang="en-AU" smtClean="0"/>
              <a:t>14/08/2025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9AF995-26C1-40B3-B1FF-4BD077B3CF07}" type="slidenum">
              <a:rPr lang="en-AU" smtClean="0"/>
              <a:t>‹#›</a:t>
            </a:fld>
            <a:endParaRPr lang="en-AU"/>
          </a:p>
        </p:txBody>
      </p:sp>
    </p:spTree>
    <p:extLst>
      <p:ext uri="{BB962C8B-B14F-4D97-AF65-F5344CB8AC3E}">
        <p14:creationId xmlns:p14="http://schemas.microsoft.com/office/powerpoint/2010/main" val="75003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89AF995-26C1-40B3-B1FF-4BD077B3CF07}" type="slidenum">
              <a:rPr lang="en-AU" smtClean="0"/>
              <a:t>1</a:t>
            </a:fld>
            <a:endParaRPr lang="en-AU"/>
          </a:p>
        </p:txBody>
      </p:sp>
    </p:spTree>
    <p:extLst>
      <p:ext uri="{BB962C8B-B14F-4D97-AF65-F5344CB8AC3E}">
        <p14:creationId xmlns:p14="http://schemas.microsoft.com/office/powerpoint/2010/main" val="1895909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Vacation Leave Estimator (VLE) is a great starting point for reviewing education support employees projected leave accruals for the upcoming vacation period</a:t>
            </a:r>
          </a:p>
          <a:p>
            <a:r>
              <a:rPr lang="en-AU" dirty="0"/>
              <a:t>The VLE ‘assumes’ that every ES employee will be accessing leave for the entire vacation period – therefore it does not account for those employees who are in receipt of LPA.</a:t>
            </a:r>
          </a:p>
          <a:p>
            <a:r>
              <a:rPr lang="en-AU" dirty="0"/>
              <a:t>This report indicates that the first 3 listed employees are not likely to have sufficient entitlement for the entire period</a:t>
            </a:r>
          </a:p>
          <a:p>
            <a:r>
              <a:rPr lang="en-AU" dirty="0"/>
              <a:t>However it correctly indicates that no employee in this example are able to have a negative at any point in time, which is another spot check that LPA is recorded for these employees</a:t>
            </a:r>
          </a:p>
          <a:p>
            <a:r>
              <a:rPr lang="en-AU" dirty="0"/>
              <a:t>All 6 employees are in receipt of 228 hours Leave Purchase Allowance (LPA)</a:t>
            </a:r>
          </a:p>
          <a:p>
            <a:r>
              <a:rPr lang="en-AU" dirty="0"/>
              <a:t>The data in this estimator is based on the leave records in eduPay as at the end of the most recent pay period that has been finalised (</a:t>
            </a:r>
            <a:r>
              <a:rPr lang="en-AU" dirty="0" err="1"/>
              <a:t>eg</a:t>
            </a:r>
            <a:r>
              <a:rPr lang="en-AU" dirty="0"/>
              <a:t> PAY2025-03) on this occasion</a:t>
            </a:r>
          </a:p>
          <a:p>
            <a:r>
              <a:rPr lang="en-AU" dirty="0"/>
              <a:t>Therefore, if you were wanting to determine as at today whether an employee would have enough leave credits available for the Term 4 term break that commences on 22</a:t>
            </a:r>
            <a:r>
              <a:rPr lang="en-AU" baseline="30000" dirty="0"/>
              <a:t>nd</a:t>
            </a:r>
            <a:r>
              <a:rPr lang="en-AU" dirty="0"/>
              <a:t> December 2025, this is not the correct place for you to go to.</a:t>
            </a:r>
          </a:p>
        </p:txBody>
      </p:sp>
      <p:sp>
        <p:nvSpPr>
          <p:cNvPr id="4" name="Slide Number Placeholder 3"/>
          <p:cNvSpPr>
            <a:spLocks noGrp="1"/>
          </p:cNvSpPr>
          <p:nvPr>
            <p:ph type="sldNum" sz="quarter" idx="5"/>
          </p:nvPr>
        </p:nvSpPr>
        <p:spPr/>
        <p:txBody>
          <a:bodyPr/>
          <a:lstStyle/>
          <a:p>
            <a:fld id="{989AF995-26C1-40B3-B1FF-4BD077B3CF07}" type="slidenum">
              <a:rPr lang="en-AU" smtClean="0"/>
              <a:t>2</a:t>
            </a:fld>
            <a:endParaRPr lang="en-AU"/>
          </a:p>
        </p:txBody>
      </p:sp>
    </p:spTree>
    <p:extLst>
      <p:ext uri="{BB962C8B-B14F-4D97-AF65-F5344CB8AC3E}">
        <p14:creationId xmlns:p14="http://schemas.microsoft.com/office/powerpoint/2010/main" val="2886544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stated previously the Vacation leave Estimator is static as at a point in time, and any leave entries recorded since that date have not yet been considered.</a:t>
            </a:r>
          </a:p>
          <a:p>
            <a:r>
              <a:rPr lang="en-AU" dirty="0"/>
              <a:t>The data can only be relied upon for the closest term break – the dates are included in the heading section of the page – in this example 21</a:t>
            </a:r>
            <a:r>
              <a:rPr lang="en-AU" baseline="30000" dirty="0"/>
              <a:t>st</a:t>
            </a:r>
            <a:r>
              <a:rPr lang="en-AU" dirty="0"/>
              <a:t> September to 4</a:t>
            </a:r>
            <a:r>
              <a:rPr lang="en-AU" baseline="30000" dirty="0"/>
              <a:t>th</a:t>
            </a:r>
            <a:r>
              <a:rPr lang="en-AU" dirty="0"/>
              <a:t> October 2025</a:t>
            </a:r>
          </a:p>
          <a:p>
            <a:r>
              <a:rPr lang="en-AU" dirty="0"/>
              <a:t>The estimate is accurate as it the records in eduPay as at the date stated in the heading – in this example 9 August 2025</a:t>
            </a:r>
          </a:p>
          <a:p>
            <a:r>
              <a:rPr lang="en-AU" dirty="0"/>
              <a:t>The estimator cannot consider nor included leave entries not yet recorded in eduPay</a:t>
            </a:r>
          </a:p>
          <a:p>
            <a:r>
              <a:rPr lang="en-AU" dirty="0"/>
              <a:t>The estimator cannot consider nor included  time fraction changes not yet recorded in eduPay</a:t>
            </a:r>
          </a:p>
          <a:p>
            <a:r>
              <a:rPr lang="en-AU" dirty="0"/>
              <a:t>Cannot be used to estimate an eligibility for future term breaks beyond the one the estimator relates to, however it is a great starting point</a:t>
            </a:r>
          </a:p>
        </p:txBody>
      </p:sp>
      <p:sp>
        <p:nvSpPr>
          <p:cNvPr id="4" name="Slide Number Placeholder 3"/>
          <p:cNvSpPr>
            <a:spLocks noGrp="1"/>
          </p:cNvSpPr>
          <p:nvPr>
            <p:ph type="sldNum" sz="quarter" idx="5"/>
          </p:nvPr>
        </p:nvSpPr>
        <p:spPr/>
        <p:txBody>
          <a:bodyPr/>
          <a:lstStyle/>
          <a:p>
            <a:fld id="{989AF995-26C1-40B3-B1FF-4BD077B3CF07}" type="slidenum">
              <a:rPr lang="en-AU" smtClean="0"/>
              <a:t>3</a:t>
            </a:fld>
            <a:endParaRPr lang="en-AU"/>
          </a:p>
        </p:txBody>
      </p:sp>
    </p:spTree>
    <p:extLst>
      <p:ext uri="{BB962C8B-B14F-4D97-AF65-F5344CB8AC3E}">
        <p14:creationId xmlns:p14="http://schemas.microsoft.com/office/powerpoint/2010/main" val="835865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we want to estimate what an employees leave balances will be for the term 4 vacation period</a:t>
            </a:r>
          </a:p>
          <a:p>
            <a:r>
              <a:rPr lang="en-AU" dirty="0"/>
              <a:t>Go to their current leave balances – as displayed in this slide</a:t>
            </a:r>
          </a:p>
          <a:p>
            <a:r>
              <a:rPr lang="en-AU" dirty="0"/>
              <a:t>Expand the arrow beside Forecast Balance</a:t>
            </a:r>
          </a:p>
          <a:p>
            <a:endParaRPr lang="en-AU" dirty="0"/>
          </a:p>
        </p:txBody>
      </p:sp>
      <p:sp>
        <p:nvSpPr>
          <p:cNvPr id="4" name="Slide Number Placeholder 3"/>
          <p:cNvSpPr>
            <a:spLocks noGrp="1"/>
          </p:cNvSpPr>
          <p:nvPr>
            <p:ph type="sldNum" sz="quarter" idx="5"/>
          </p:nvPr>
        </p:nvSpPr>
        <p:spPr/>
        <p:txBody>
          <a:bodyPr/>
          <a:lstStyle/>
          <a:p>
            <a:fld id="{989AF995-26C1-40B3-B1FF-4BD077B3CF07}" type="slidenum">
              <a:rPr lang="en-AU" smtClean="0"/>
              <a:t>4</a:t>
            </a:fld>
            <a:endParaRPr lang="en-AU"/>
          </a:p>
        </p:txBody>
      </p:sp>
    </p:spTree>
    <p:extLst>
      <p:ext uri="{BB962C8B-B14F-4D97-AF65-F5344CB8AC3E}">
        <p14:creationId xmlns:p14="http://schemas.microsoft.com/office/powerpoint/2010/main" val="654647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Select the date that you want the balance to be calculated for – in this example the last day of Term 4, 2025</a:t>
            </a:r>
          </a:p>
          <a:p>
            <a:r>
              <a:rPr lang="en-AU" dirty="0"/>
              <a:t>Select the type of leave – Recreation/Annual Leave</a:t>
            </a:r>
          </a:p>
          <a:p>
            <a:r>
              <a:rPr lang="en-AU" dirty="0"/>
              <a:t>Select the absence name – for all employees Annual Leave</a:t>
            </a:r>
          </a:p>
          <a:p>
            <a:r>
              <a:rPr lang="en-AU" dirty="0"/>
              <a:t>Click on forecast balance</a:t>
            </a:r>
          </a:p>
          <a:p>
            <a:endParaRPr lang="en-AU" dirty="0"/>
          </a:p>
        </p:txBody>
      </p:sp>
      <p:sp>
        <p:nvSpPr>
          <p:cNvPr id="4" name="Slide Number Placeholder 3"/>
          <p:cNvSpPr>
            <a:spLocks noGrp="1"/>
          </p:cNvSpPr>
          <p:nvPr>
            <p:ph type="sldNum" sz="quarter" idx="5"/>
          </p:nvPr>
        </p:nvSpPr>
        <p:spPr/>
        <p:txBody>
          <a:bodyPr/>
          <a:lstStyle/>
          <a:p>
            <a:fld id="{989AF995-26C1-40B3-B1FF-4BD077B3CF07}" type="slidenum">
              <a:rPr lang="en-AU" smtClean="0"/>
              <a:t>5</a:t>
            </a:fld>
            <a:endParaRPr lang="en-AU"/>
          </a:p>
        </p:txBody>
      </p:sp>
    </p:spTree>
    <p:extLst>
      <p:ext uri="{BB962C8B-B14F-4D97-AF65-F5344CB8AC3E}">
        <p14:creationId xmlns:p14="http://schemas.microsoft.com/office/powerpoint/2010/main" val="4075925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employee’s current balance is 26.91 hours of annual leave as at 19 December 2025 the expected balance of annual leave would be 85.41 hours</a:t>
            </a:r>
          </a:p>
          <a:p>
            <a:r>
              <a:rPr lang="en-AU" dirty="0"/>
              <a:t>This forecast will only take into consideration any annual leave entries that are already recorded and approved in eduPay</a:t>
            </a:r>
          </a:p>
        </p:txBody>
      </p:sp>
      <p:sp>
        <p:nvSpPr>
          <p:cNvPr id="4" name="Slide Number Placeholder 3"/>
          <p:cNvSpPr>
            <a:spLocks noGrp="1"/>
          </p:cNvSpPr>
          <p:nvPr>
            <p:ph type="sldNum" sz="quarter" idx="5"/>
          </p:nvPr>
        </p:nvSpPr>
        <p:spPr/>
        <p:txBody>
          <a:bodyPr/>
          <a:lstStyle/>
          <a:p>
            <a:fld id="{989AF995-26C1-40B3-B1FF-4BD077B3CF07}" type="slidenum">
              <a:rPr lang="en-AU" smtClean="0"/>
              <a:t>6</a:t>
            </a:fld>
            <a:endParaRPr lang="en-AU"/>
          </a:p>
        </p:txBody>
      </p:sp>
    </p:spTree>
    <p:extLst>
      <p:ext uri="{BB962C8B-B14F-4D97-AF65-F5344CB8AC3E}">
        <p14:creationId xmlns:p14="http://schemas.microsoft.com/office/powerpoint/2010/main" val="2034443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the employee is not in receipt of 228 hours of Leve Purchase Allowance (so not on the 20 day leave model) you also need to forecast the balance of Additional Paid Leave as at the same date</a:t>
            </a:r>
          </a:p>
          <a:p>
            <a:r>
              <a:rPr lang="en-AU" dirty="0"/>
              <a:t>Therefore select the Absence Name Additional Paid Leave and click on Forecast Balance</a:t>
            </a:r>
          </a:p>
          <a:p>
            <a:r>
              <a:rPr lang="en-AU" dirty="0"/>
              <a:t>The current balance is 1.88 hours and their projected balance is 2.18 hours</a:t>
            </a:r>
          </a:p>
          <a:p>
            <a:endParaRPr lang="en-AU" dirty="0"/>
          </a:p>
          <a:p>
            <a:r>
              <a:rPr lang="en-AU" dirty="0"/>
              <a:t>Therefore to confirm the total leave credits that this employee would have as at the last day of term 4, 2025 then add both forecasted balances together,</a:t>
            </a:r>
          </a:p>
          <a:p>
            <a:endParaRPr lang="en-AU" dirty="0"/>
          </a:p>
          <a:p>
            <a:r>
              <a:rPr lang="en-AU" dirty="0"/>
              <a:t>If you know, as an example that this employee is going to take a number of hours this vacation period (as an example 38) then you would deduct 38 hours from the total you just confirmed before – as it is not yet recorded </a:t>
            </a:r>
            <a:r>
              <a:rPr lang="en-AU"/>
              <a:t>on eduPay</a:t>
            </a:r>
            <a:endParaRPr lang="en-AU" dirty="0"/>
          </a:p>
        </p:txBody>
      </p:sp>
      <p:sp>
        <p:nvSpPr>
          <p:cNvPr id="4" name="Slide Number Placeholder 3"/>
          <p:cNvSpPr>
            <a:spLocks noGrp="1"/>
          </p:cNvSpPr>
          <p:nvPr>
            <p:ph type="sldNum" sz="quarter" idx="5"/>
          </p:nvPr>
        </p:nvSpPr>
        <p:spPr/>
        <p:txBody>
          <a:bodyPr/>
          <a:lstStyle/>
          <a:p>
            <a:fld id="{989AF995-26C1-40B3-B1FF-4BD077B3CF07}" type="slidenum">
              <a:rPr lang="en-AU" smtClean="0"/>
              <a:t>7</a:t>
            </a:fld>
            <a:endParaRPr lang="en-AU"/>
          </a:p>
        </p:txBody>
      </p:sp>
    </p:spTree>
    <p:extLst>
      <p:ext uri="{BB962C8B-B14F-4D97-AF65-F5344CB8AC3E}">
        <p14:creationId xmlns:p14="http://schemas.microsoft.com/office/powerpoint/2010/main" val="1698165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89AF995-26C1-40B3-B1FF-4BD077B3CF07}" type="slidenum">
              <a:rPr lang="en-AU" smtClean="0"/>
              <a:t>8</a:t>
            </a:fld>
            <a:endParaRPr lang="en-AU"/>
          </a:p>
        </p:txBody>
      </p:sp>
    </p:spTree>
    <p:extLst>
      <p:ext uri="{BB962C8B-B14F-4D97-AF65-F5344CB8AC3E}">
        <p14:creationId xmlns:p14="http://schemas.microsoft.com/office/powerpoint/2010/main" val="1760971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228E1-591C-BB4C-C2B1-3B9B5BF82AE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7D2E5C1-0862-4836-500E-C3E119E497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F62B6488-56D5-91B6-3BED-32B77A4D5527}"/>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4142394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DA83-CFFA-04D9-EB09-E1192C94064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5D585F-E914-C641-8FF6-DDCA9FEA5E29}"/>
              </a:ext>
            </a:extLst>
          </p:cNvPr>
          <p:cNvSpPr>
            <a:spLocks noGrp="1"/>
          </p:cNvSpPr>
          <p:nvPr>
            <p:ph sz="half" idx="1"/>
          </p:nvPr>
        </p:nvSpPr>
        <p:spPr>
          <a:xfrm>
            <a:off x="803275" y="2168525"/>
            <a:ext cx="5113338" cy="37144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0A63688-D5C7-076C-E81B-DD9F9AC8C6D6}"/>
              </a:ext>
            </a:extLst>
          </p:cNvPr>
          <p:cNvSpPr>
            <a:spLocks noGrp="1"/>
          </p:cNvSpPr>
          <p:nvPr>
            <p:ph sz="half" idx="2"/>
          </p:nvPr>
        </p:nvSpPr>
        <p:spPr>
          <a:xfrm>
            <a:off x="6275389" y="2168525"/>
            <a:ext cx="5437186" cy="37144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F931F13F-B0F0-4B7E-2300-C51DE5611058}"/>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3444308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 userDrawn="1">
          <p15:clr>
            <a:srgbClr val="FBAE40"/>
          </p15:clr>
        </p15:guide>
        <p15:guide id="3" pos="50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B6D0B-1F57-FE06-E1A7-15160132A8E2}"/>
              </a:ext>
            </a:extLst>
          </p:cNvPr>
          <p:cNvSpPr>
            <a:spLocks noGrp="1"/>
          </p:cNvSpPr>
          <p:nvPr>
            <p:ph type="title"/>
          </p:nvPr>
        </p:nvSpPr>
        <p:spPr>
          <a:xfrm>
            <a:off x="839788" y="1"/>
            <a:ext cx="10515600" cy="973776"/>
          </a:xfrm>
        </p:spPr>
        <p:txBody>
          <a:bodyPr>
            <a:normAutofit/>
          </a:bodyPr>
          <a:lstStyle>
            <a:lvl1pPr>
              <a:defRPr sz="28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14525B5-06F0-9D9F-A99D-4C2A33AA226B}"/>
              </a:ext>
            </a:extLst>
          </p:cNvPr>
          <p:cNvSpPr>
            <a:spLocks noGrp="1"/>
          </p:cNvSpPr>
          <p:nvPr>
            <p:ph type="body" idx="1"/>
          </p:nvPr>
        </p:nvSpPr>
        <p:spPr>
          <a:xfrm>
            <a:off x="803276" y="1681163"/>
            <a:ext cx="5113338"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0EB9748-04B6-2CB3-2A17-A4F528936D83}"/>
              </a:ext>
            </a:extLst>
          </p:cNvPr>
          <p:cNvSpPr>
            <a:spLocks noGrp="1"/>
          </p:cNvSpPr>
          <p:nvPr>
            <p:ph sz="half" idx="2"/>
          </p:nvPr>
        </p:nvSpPr>
        <p:spPr>
          <a:xfrm>
            <a:off x="803276" y="2785241"/>
            <a:ext cx="5113337" cy="3404422"/>
          </a:xfrm>
        </p:spPr>
        <p:txBody>
          <a:bodyPr/>
          <a:lstStyle>
            <a:lvl1pPr>
              <a:defRPr sz="2000"/>
            </a:lvl1pPr>
            <a:lvl2pPr>
              <a:defRPr sz="1800"/>
            </a:lvl2pPr>
            <a:lvl3pPr>
              <a:defRPr sz="1600"/>
            </a:lvl3pPr>
            <a:lvl4pPr>
              <a:defRPr sz="1400"/>
            </a:lvl4pPr>
            <a:lvl5pPr>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F03A0BA-A1BF-D041-E0AE-3C7F2E0A7C67}"/>
              </a:ext>
            </a:extLst>
          </p:cNvPr>
          <p:cNvSpPr>
            <a:spLocks noGrp="1"/>
          </p:cNvSpPr>
          <p:nvPr>
            <p:ph type="body" sz="quarter" idx="3"/>
          </p:nvPr>
        </p:nvSpPr>
        <p:spPr>
          <a:xfrm>
            <a:off x="6275388" y="1681163"/>
            <a:ext cx="5437186"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559A17F-D6D9-E986-FB62-7DE42BE03E5E}"/>
              </a:ext>
            </a:extLst>
          </p:cNvPr>
          <p:cNvSpPr>
            <a:spLocks noGrp="1"/>
          </p:cNvSpPr>
          <p:nvPr>
            <p:ph sz="quarter" idx="4"/>
          </p:nvPr>
        </p:nvSpPr>
        <p:spPr>
          <a:xfrm>
            <a:off x="6275388" y="2785241"/>
            <a:ext cx="5437186" cy="3404422"/>
          </a:xfrm>
        </p:spPr>
        <p:txBody>
          <a:bodyPr/>
          <a:lstStyle>
            <a:lvl1pPr>
              <a:defRPr sz="2000"/>
            </a:lvl1pPr>
            <a:lvl2pPr>
              <a:defRPr sz="1800"/>
            </a:lvl2pPr>
            <a:lvl3pPr>
              <a:defRPr sz="1600"/>
            </a:lvl3pPr>
            <a:lvl4pPr>
              <a:defRPr sz="1400"/>
            </a:lvl4pPr>
            <a:lvl5pPr>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037CCF33-3C54-C4B3-02C5-15BB4187DFA1}"/>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144361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01EAC-8A19-26EF-ED0A-818DE9A5B248}"/>
              </a:ext>
            </a:extLst>
          </p:cNvPr>
          <p:cNvSpPr>
            <a:spLocks noGrp="1"/>
          </p:cNvSpPr>
          <p:nvPr>
            <p:ph type="title"/>
          </p:nvPr>
        </p:nvSpPr>
        <p:spPr>
          <a:xfrm>
            <a:off x="803275" y="2016487"/>
            <a:ext cx="5113338" cy="516422"/>
          </a:xfrm>
        </p:spPr>
        <p:txBody>
          <a:bodyPr anchor="b"/>
          <a:lstStyle>
            <a:lvl1pPr>
              <a:defRPr sz="2800">
                <a:solidFill>
                  <a:schemeClr val="tx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43868CE-8D97-6B8D-B76C-BA4F27ED7D8F}"/>
              </a:ext>
            </a:extLst>
          </p:cNvPr>
          <p:cNvSpPr>
            <a:spLocks noGrp="1"/>
          </p:cNvSpPr>
          <p:nvPr>
            <p:ph idx="1"/>
          </p:nvPr>
        </p:nvSpPr>
        <p:spPr>
          <a:xfrm>
            <a:off x="6275388" y="2016486"/>
            <a:ext cx="5421312" cy="3600883"/>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0874932-77D3-6E42-696C-3D0A48B0F121}"/>
              </a:ext>
            </a:extLst>
          </p:cNvPr>
          <p:cNvSpPr>
            <a:spLocks noGrp="1"/>
          </p:cNvSpPr>
          <p:nvPr>
            <p:ph type="body" sz="half" idx="2"/>
          </p:nvPr>
        </p:nvSpPr>
        <p:spPr>
          <a:xfrm>
            <a:off x="803275" y="2776589"/>
            <a:ext cx="5113338" cy="28407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88B8E4BB-CAEE-A303-845E-BDE5297B185B}"/>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1377048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011CE-EB7A-FE6D-997F-957C3B151847}"/>
              </a:ext>
            </a:extLst>
          </p:cNvPr>
          <p:cNvSpPr>
            <a:spLocks noGrp="1"/>
          </p:cNvSpPr>
          <p:nvPr>
            <p:ph type="title"/>
          </p:nvPr>
        </p:nvSpPr>
        <p:spPr>
          <a:xfrm>
            <a:off x="803275" y="1531917"/>
            <a:ext cx="5113338" cy="1053866"/>
          </a:xfrm>
        </p:spPr>
        <p:txBody>
          <a:bodyPr anchor="b">
            <a:normAutofit/>
          </a:bodyPr>
          <a:lstStyle>
            <a:lvl1pPr>
              <a:defRPr sz="2800">
                <a:solidFill>
                  <a:schemeClr val="tx1"/>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9C9E950-600D-1D75-9B5A-2EE90A190041}"/>
              </a:ext>
            </a:extLst>
          </p:cNvPr>
          <p:cNvSpPr>
            <a:spLocks noGrp="1"/>
          </p:cNvSpPr>
          <p:nvPr>
            <p:ph type="pic" idx="1"/>
          </p:nvPr>
        </p:nvSpPr>
        <p:spPr>
          <a:xfrm>
            <a:off x="6275388" y="1531917"/>
            <a:ext cx="5437187" cy="4329133"/>
          </a:xfrm>
          <a:solidFill>
            <a:schemeClr val="accent6">
              <a:lumMod val="40000"/>
              <a:lumOff val="60000"/>
            </a:schemeClr>
          </a:solidFill>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DE3729-6602-6729-BB7F-CBE2A67A704E}"/>
              </a:ext>
            </a:extLst>
          </p:cNvPr>
          <p:cNvSpPr>
            <a:spLocks noGrp="1"/>
          </p:cNvSpPr>
          <p:nvPr>
            <p:ph type="body" sz="half" idx="2"/>
          </p:nvPr>
        </p:nvSpPr>
        <p:spPr>
          <a:xfrm>
            <a:off x="803275" y="2895804"/>
            <a:ext cx="5113338" cy="3078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1BCAC601-1B47-CF5D-76ED-4D76303BFFCF}"/>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398865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0777282-B291-AE23-7239-6291CF30033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728BD02-5345-43D4-08F0-DF3279BFB593}"/>
              </a:ext>
            </a:extLst>
          </p:cNvPr>
          <p:cNvSpPr>
            <a:spLocks noGrp="1"/>
          </p:cNvSpPr>
          <p:nvPr>
            <p:ph type="ctrTitle"/>
          </p:nvPr>
        </p:nvSpPr>
        <p:spPr>
          <a:xfrm>
            <a:off x="658813" y="3738344"/>
            <a:ext cx="8965324" cy="806669"/>
          </a:xfrm>
        </p:spPr>
        <p:txBody>
          <a:bodyPr lIns="0" tIns="0" rIns="0" bIns="0" anchor="b">
            <a:normAutofit/>
          </a:bodyPr>
          <a:lstStyle>
            <a:lvl1pPr algn="l">
              <a:defRPr sz="2800"/>
            </a:lvl1pPr>
          </a:lstStyle>
          <a:p>
            <a:r>
              <a:rPr lang="en-US"/>
              <a:t>Click to edit Master title style</a:t>
            </a:r>
          </a:p>
        </p:txBody>
      </p:sp>
      <p:sp>
        <p:nvSpPr>
          <p:cNvPr id="3" name="Subtitle 2">
            <a:extLst>
              <a:ext uri="{FF2B5EF4-FFF2-40B4-BE49-F238E27FC236}">
                <a16:creationId xmlns:a16="http://schemas.microsoft.com/office/drawing/2014/main" id="{C28D65AE-5081-C7CF-F97B-BB187473F5C4}"/>
              </a:ext>
            </a:extLst>
          </p:cNvPr>
          <p:cNvSpPr>
            <a:spLocks noGrp="1"/>
          </p:cNvSpPr>
          <p:nvPr>
            <p:ph type="subTitle" idx="1"/>
          </p:nvPr>
        </p:nvSpPr>
        <p:spPr>
          <a:xfrm>
            <a:off x="658813" y="4719471"/>
            <a:ext cx="6138041" cy="932619"/>
          </a:xfrm>
        </p:spPr>
        <p:txBody>
          <a:bodyPr lIns="0" tIns="0" rIns="0" bIns="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9143739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Slide">
    <p:bg>
      <p:bgPr>
        <a:solidFill>
          <a:schemeClr val="accent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A361DED-330F-996F-F89E-B763021DDD3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58813" y="955344"/>
            <a:ext cx="676001" cy="232375"/>
          </a:xfrm>
          <a:prstGeom prst="rect">
            <a:avLst/>
          </a:prstGeom>
        </p:spPr>
      </p:pic>
      <p:pic>
        <p:nvPicPr>
          <p:cNvPr id="2" name="Graphic 1">
            <a:extLst>
              <a:ext uri="{FF2B5EF4-FFF2-40B4-BE49-F238E27FC236}">
                <a16:creationId xmlns:a16="http://schemas.microsoft.com/office/drawing/2014/main" id="{32F1E47C-D9B8-C966-BBFB-FAFA285669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59607" y="5961888"/>
            <a:ext cx="1222857" cy="360000"/>
          </a:xfrm>
          <a:prstGeom prst="rect">
            <a:avLst/>
          </a:prstGeom>
        </p:spPr>
      </p:pic>
      <p:sp>
        <p:nvSpPr>
          <p:cNvPr id="5" name="Text Placeholder 4">
            <a:extLst>
              <a:ext uri="{FF2B5EF4-FFF2-40B4-BE49-F238E27FC236}">
                <a16:creationId xmlns:a16="http://schemas.microsoft.com/office/drawing/2014/main" id="{61C8EA36-DBCA-554A-F511-EAA84BA6813D}"/>
              </a:ext>
            </a:extLst>
          </p:cNvPr>
          <p:cNvSpPr>
            <a:spLocks noGrp="1"/>
          </p:cNvSpPr>
          <p:nvPr>
            <p:ph type="body" sz="quarter" idx="10" hasCustomPrompt="1"/>
          </p:nvPr>
        </p:nvSpPr>
        <p:spPr>
          <a:xfrm>
            <a:off x="658813" y="620384"/>
            <a:ext cx="7086600" cy="232375"/>
          </a:xfrm>
        </p:spPr>
        <p:txBody>
          <a:bodyPr lIns="0">
            <a:normAutofit/>
          </a:bodyPr>
          <a:lstStyle>
            <a:lvl1pPr marL="0" indent="0">
              <a:buNone/>
              <a:defRPr sz="1000"/>
            </a:lvl1pPr>
          </a:lstStyle>
          <a:p>
            <a:pPr lvl="0"/>
            <a:r>
              <a:rPr lang="en-AU" b="0" i="0" u="none" strike="noStrike">
                <a:solidFill>
                  <a:srgbClr val="000000"/>
                </a:solidFill>
                <a:effectLst/>
                <a:latin typeface="Arial" panose="020B0604020202020204" pitchFamily="34" charset="0"/>
              </a:rPr>
              <a:t>© State of Victoria (Department of Education) 2024</a:t>
            </a:r>
            <a:endParaRPr lang="en-US"/>
          </a:p>
        </p:txBody>
      </p:sp>
      <p:pic>
        <p:nvPicPr>
          <p:cNvPr id="4" name="Graphic 3">
            <a:extLst>
              <a:ext uri="{FF2B5EF4-FFF2-40B4-BE49-F238E27FC236}">
                <a16:creationId xmlns:a16="http://schemas.microsoft.com/office/drawing/2014/main" id="{E1166AB2-ED69-27D1-C64E-30E2A153DE7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261412" y="2151612"/>
            <a:ext cx="3368936" cy="2554776"/>
          </a:xfrm>
          <a:prstGeom prst="rect">
            <a:avLst/>
          </a:prstGeom>
        </p:spPr>
      </p:pic>
    </p:spTree>
    <p:extLst>
      <p:ext uri="{BB962C8B-B14F-4D97-AF65-F5344CB8AC3E}">
        <p14:creationId xmlns:p14="http://schemas.microsoft.com/office/powerpoint/2010/main" val="392771915"/>
      </p:ext>
    </p:extLst>
  </p:cSld>
  <p:clrMapOvr>
    <a:masterClrMapping/>
  </p:clrMapOvr>
  <p:extLst>
    <p:ext uri="{DCECCB84-F9BA-43D5-87BE-67443E8EF086}">
      <p15:sldGuideLst xmlns:p15="http://schemas.microsoft.com/office/powerpoint/2012/main">
        <p15:guide id="1" orient="horz" pos="2863">
          <p15:clr>
            <a:srgbClr val="FBAE40"/>
          </p15:clr>
        </p15:guide>
        <p15:guide id="2" pos="41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BD0AF1E-6BAC-44BD-5773-142FCF9F7B8A}"/>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0" y="0"/>
            <a:ext cx="12192000" cy="977900"/>
          </a:xfrm>
          <a:prstGeom prst="rect">
            <a:avLst/>
          </a:prstGeom>
        </p:spPr>
      </p:pic>
      <p:sp>
        <p:nvSpPr>
          <p:cNvPr id="2" name="Title Placeholder 1">
            <a:extLst>
              <a:ext uri="{FF2B5EF4-FFF2-40B4-BE49-F238E27FC236}">
                <a16:creationId xmlns:a16="http://schemas.microsoft.com/office/drawing/2014/main" id="{6ED1028C-5405-E1C5-E9E6-F9D587934B4B}"/>
              </a:ext>
            </a:extLst>
          </p:cNvPr>
          <p:cNvSpPr>
            <a:spLocks noGrp="1"/>
          </p:cNvSpPr>
          <p:nvPr>
            <p:ph type="title"/>
          </p:nvPr>
        </p:nvSpPr>
        <p:spPr>
          <a:xfrm>
            <a:off x="803275" y="1"/>
            <a:ext cx="10550525" cy="977899"/>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7AB9123-66E1-4F4A-5AA6-AE0BC13C781B}"/>
              </a:ext>
            </a:extLst>
          </p:cNvPr>
          <p:cNvSpPr>
            <a:spLocks noGrp="1"/>
          </p:cNvSpPr>
          <p:nvPr>
            <p:ph type="body" idx="1"/>
          </p:nvPr>
        </p:nvSpPr>
        <p:spPr>
          <a:xfrm>
            <a:off x="803275" y="2168525"/>
            <a:ext cx="10909299" cy="40084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B1A1FA39-07C5-C41D-7A81-CB801353B22E}"/>
              </a:ext>
            </a:extLst>
          </p:cNvPr>
          <p:cNvSpPr>
            <a:spLocks noGrp="1"/>
          </p:cNvSpPr>
          <p:nvPr>
            <p:ph type="sldNum" sz="quarter" idx="4"/>
          </p:nvPr>
        </p:nvSpPr>
        <p:spPr>
          <a:xfrm>
            <a:off x="8610600" y="6356350"/>
            <a:ext cx="3101974"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AD525E8-F7F6-0A4B-908A-5CD2D6A08293}" type="slidenum">
              <a:rPr lang="en-US" smtClean="0"/>
              <a:t>‹#›</a:t>
            </a:fld>
            <a:endParaRPr lang="en-US"/>
          </a:p>
        </p:txBody>
      </p:sp>
    </p:spTree>
    <p:extLst>
      <p:ext uri="{BB962C8B-B14F-4D97-AF65-F5344CB8AC3E}">
        <p14:creationId xmlns:p14="http://schemas.microsoft.com/office/powerpoint/2010/main" val="1973797966"/>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9" r:id="rId3"/>
    <p:sldLayoutId id="2147483672" r:id="rId4"/>
    <p:sldLayoutId id="2147483673" r:id="rId5"/>
    <p:sldLayoutId id="2147483677" r:id="rId6"/>
    <p:sldLayoutId id="2147483680" r:id="rId7"/>
  </p:sldLayoutIdLst>
  <p:hf hd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2" orient="horz" pos="2160" userDrawn="1">
          <p15:clr>
            <a:srgbClr val="F26B43"/>
          </p15:clr>
        </p15:guide>
        <p15:guide id="4" pos="506" userDrawn="1">
          <p15:clr>
            <a:srgbClr val="F26B43"/>
          </p15:clr>
        </p15:guide>
        <p15:guide id="5" orient="horz" pos="1366" userDrawn="1">
          <p15:clr>
            <a:srgbClr val="F26B43"/>
          </p15:clr>
        </p15:guide>
        <p15:guide id="6" pos="3840" userDrawn="1">
          <p15:clr>
            <a:srgbClr val="F26B43"/>
          </p15:clr>
        </p15:guide>
        <p15:guide id="7" pos="3953" userDrawn="1">
          <p15:clr>
            <a:srgbClr val="F26B43"/>
          </p15:clr>
        </p15:guide>
        <p15:guide id="8" pos="372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2.png"/><Relationship Id="rId7" Type="http://schemas.openxmlformats.org/officeDocument/2006/relationships/image" Target="../media/image31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customXml" Target="../ink/ink2.xml"/><Relationship Id="rId5" Type="http://schemas.openxmlformats.org/officeDocument/2006/relationships/image" Target="../media/image200.png"/><Relationship Id="rId4" Type="http://schemas.openxmlformats.org/officeDocument/2006/relationships/customXml" Target="../ink/ink1.xml"/><Relationship Id="rId9" Type="http://schemas.openxmlformats.org/officeDocument/2006/relationships/image" Target="../media/image32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customXml" Target="../ink/ink5.xml"/><Relationship Id="rId5" Type="http://schemas.openxmlformats.org/officeDocument/2006/relationships/image" Target="../media/image340.png"/><Relationship Id="rId4" Type="http://schemas.openxmlformats.org/officeDocument/2006/relationships/customXml" Target="../ink/ink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60.png"/><Relationship Id="rId4" Type="http://schemas.openxmlformats.org/officeDocument/2006/relationships/customXml" Target="../ink/ink6.xml"/></Relationships>
</file>

<file path=ppt/slides/_rels/slide7.xml.rels><?xml version="1.0" encoding="UTF-8" standalone="yes"?>
<Relationships xmlns="http://schemas.openxmlformats.org/package/2006/relationships"><Relationship Id="rId8" Type="http://schemas.openxmlformats.org/officeDocument/2006/relationships/customXml" Target="../ink/ink9.xml"/><Relationship Id="rId3" Type="http://schemas.openxmlformats.org/officeDocument/2006/relationships/image" Target="../media/image15.jpe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customXml" Target="../ink/ink8.xml"/><Relationship Id="rId11" Type="http://schemas.openxmlformats.org/officeDocument/2006/relationships/image" Target="../media/image41.png"/><Relationship Id="rId5" Type="http://schemas.openxmlformats.org/officeDocument/2006/relationships/image" Target="../media/image38.png"/><Relationship Id="rId10" Type="http://schemas.openxmlformats.org/officeDocument/2006/relationships/customXml" Target="../ink/ink10.xml"/><Relationship Id="rId4" Type="http://schemas.openxmlformats.org/officeDocument/2006/relationships/customXml" Target="../ink/ink7.xml"/><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hyperlink" Target="https://eduvic.sharepoint.com/sites/eduPay/SitePages/HR-admin-guides.aspx" TargetMode="External"/><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mailto:copyright@education.vic.gov.au" TargetMode="External"/><Relationship Id="rId5" Type="http://schemas.openxmlformats.org/officeDocument/2006/relationships/hyperlink" Target="https://creativecommons.org/licenses/by/4.0/" TargetMode="External"/><Relationship Id="rId4" Type="http://schemas.openxmlformats.org/officeDocument/2006/relationships/hyperlink" Target="https://www2.education.vic.gov.au/pal/calculators-and-ready-reckoners/over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2C35CE-59C9-7C40-AC70-FE5B10FF2D78}"/>
              </a:ext>
            </a:extLst>
          </p:cNvPr>
          <p:cNvSpPr>
            <a:spLocks noGrp="1"/>
          </p:cNvSpPr>
          <p:nvPr>
            <p:ph type="subTitle" idx="1"/>
          </p:nvPr>
        </p:nvSpPr>
        <p:spPr>
          <a:xfrm>
            <a:off x="77427" y="4965496"/>
            <a:ext cx="3868506" cy="932619"/>
          </a:xfrm>
        </p:spPr>
        <p:txBody>
          <a:bodyPr vert="horz" lIns="0" tIns="0" rIns="0" bIns="0" rtlCol="0" anchor="t">
            <a:normAutofit fontScale="77500" lnSpcReduction="20000"/>
          </a:bodyPr>
          <a:lstStyle/>
          <a:p>
            <a:pPr algn="ctr"/>
            <a:r>
              <a:rPr lang="en-AU" sz="1600" b="1" dirty="0"/>
              <a:t>Leonie Gray </a:t>
            </a:r>
          </a:p>
          <a:p>
            <a:pPr algn="ctr"/>
            <a:endParaRPr lang="en-AU" sz="1600" b="1" dirty="0"/>
          </a:p>
          <a:p>
            <a:pPr algn="ctr"/>
            <a:r>
              <a:rPr lang="en-AU" sz="1600" b="1" dirty="0"/>
              <a:t>Schools People Services</a:t>
            </a:r>
          </a:p>
          <a:p>
            <a:pPr algn="ctr"/>
            <a:r>
              <a:rPr lang="en-AU" sz="1600" b="1" kern="100" dirty="0">
                <a:effectLst/>
                <a:ea typeface="Times New Roman" panose="02020603050405020304" pitchFamily="18" charset="0"/>
                <a:cs typeface="Times New Roman" panose="02020603050405020304" pitchFamily="18" charset="0"/>
              </a:rPr>
              <a:t>People and Workplace Relations (Schools)</a:t>
            </a:r>
            <a:r>
              <a:rPr lang="en-AU" sz="1600" b="1" kern="100" dirty="0">
                <a:solidFill>
                  <a:srgbClr val="000000"/>
                </a:solidFill>
                <a:effectLst/>
                <a:ea typeface="Calibri" panose="020F0502020204030204" pitchFamily="34" charset="0"/>
                <a:cs typeface="Times New Roman" panose="02020603050405020304" pitchFamily="18" charset="0"/>
              </a:rPr>
              <a:t> </a:t>
            </a:r>
            <a:endParaRPr lang="en-AU" sz="1600" kern="100" dirty="0">
              <a:effectLst/>
              <a:ea typeface="Aptos" panose="020B0004020202020204" pitchFamily="34" charset="0"/>
              <a:cs typeface="Times New Roman" panose="02020603050405020304" pitchFamily="18" charset="0"/>
            </a:endParaRPr>
          </a:p>
          <a:p>
            <a:endParaRPr lang="en-US" sz="1800" dirty="0"/>
          </a:p>
        </p:txBody>
      </p:sp>
      <p:sp>
        <p:nvSpPr>
          <p:cNvPr id="4" name="Title 1">
            <a:extLst>
              <a:ext uri="{FF2B5EF4-FFF2-40B4-BE49-F238E27FC236}">
                <a16:creationId xmlns:a16="http://schemas.microsoft.com/office/drawing/2014/main" id="{D334C2C2-9427-0F1D-BBEE-869246AE3D2D}"/>
              </a:ext>
            </a:extLst>
          </p:cNvPr>
          <p:cNvSpPr txBox="1">
            <a:spLocks/>
          </p:cNvSpPr>
          <p:nvPr/>
        </p:nvSpPr>
        <p:spPr>
          <a:xfrm>
            <a:off x="237744" y="2889375"/>
            <a:ext cx="3868506" cy="1563753"/>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ctr"/>
            <a:r>
              <a:rPr lang="en-AU" sz="3600" dirty="0"/>
              <a:t>Leave Estimator &amp; Forecasting Leave  </a:t>
            </a:r>
            <a:br>
              <a:rPr lang="en-AU" sz="3600" dirty="0"/>
            </a:br>
            <a:r>
              <a:rPr lang="en-AU" sz="3600" dirty="0"/>
              <a:t>- eduPay </a:t>
            </a:r>
            <a:endParaRPr lang="en-US" sz="3600" dirty="0"/>
          </a:p>
        </p:txBody>
      </p:sp>
      <p:pic>
        <p:nvPicPr>
          <p:cNvPr id="5" name="Picture 4" descr="Calendar on table">
            <a:extLst>
              <a:ext uri="{FF2B5EF4-FFF2-40B4-BE49-F238E27FC236}">
                <a16:creationId xmlns:a16="http://schemas.microsoft.com/office/drawing/2014/main" id="{8064DD08-8AAC-394E-D93E-0F1A24FE8E3E}"/>
              </a:ext>
            </a:extLst>
          </p:cNvPr>
          <p:cNvPicPr>
            <a:picLocks noChangeAspect="1"/>
          </p:cNvPicPr>
          <p:nvPr/>
        </p:nvPicPr>
        <p:blipFill>
          <a:blip r:embed="rId3"/>
          <a:stretch>
            <a:fillRect/>
          </a:stretch>
        </p:blipFill>
        <p:spPr>
          <a:xfrm>
            <a:off x="4166373" y="2304288"/>
            <a:ext cx="6464808" cy="4389119"/>
          </a:xfrm>
          <a:prstGeom prst="rect">
            <a:avLst/>
          </a:prstGeom>
        </p:spPr>
      </p:pic>
    </p:spTree>
    <p:extLst>
      <p:ext uri="{BB962C8B-B14F-4D97-AF65-F5344CB8AC3E}">
        <p14:creationId xmlns:p14="http://schemas.microsoft.com/office/powerpoint/2010/main" val="1562348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F8668-421F-06C7-EE96-5E14C9DEFA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7B224AD-D31C-D598-A3BD-C642C7C5BFFB}"/>
              </a:ext>
            </a:extLst>
          </p:cNvPr>
          <p:cNvSpPr>
            <a:spLocks noGrp="1"/>
          </p:cNvSpPr>
          <p:nvPr>
            <p:ph type="ctrTitle"/>
          </p:nvPr>
        </p:nvSpPr>
        <p:spPr>
          <a:xfrm>
            <a:off x="224424" y="1499700"/>
            <a:ext cx="10648716" cy="806669"/>
          </a:xfrm>
        </p:spPr>
        <p:txBody>
          <a:bodyPr>
            <a:normAutofit/>
          </a:bodyPr>
          <a:lstStyle/>
          <a:p>
            <a:r>
              <a:rPr lang="en-US" sz="2800"/>
              <a:t>Vacation Leave Estimator</a:t>
            </a:r>
          </a:p>
        </p:txBody>
      </p:sp>
      <p:sp>
        <p:nvSpPr>
          <p:cNvPr id="5" name="Subtitle 4">
            <a:extLst>
              <a:ext uri="{FF2B5EF4-FFF2-40B4-BE49-F238E27FC236}">
                <a16:creationId xmlns:a16="http://schemas.microsoft.com/office/drawing/2014/main" id="{E80FF538-5EBB-9AD9-DADA-BA3F032AE46C}"/>
              </a:ext>
            </a:extLst>
          </p:cNvPr>
          <p:cNvSpPr>
            <a:spLocks noGrp="1"/>
          </p:cNvSpPr>
          <p:nvPr>
            <p:ph type="subTitle" idx="1"/>
          </p:nvPr>
        </p:nvSpPr>
        <p:spPr>
          <a:xfrm>
            <a:off x="316374" y="2306369"/>
            <a:ext cx="11076438" cy="4114799"/>
          </a:xfrm>
        </p:spPr>
        <p:txBody>
          <a:bodyPr>
            <a:normAutofit/>
          </a:bodyPr>
          <a:lstStyle/>
          <a:p>
            <a:endParaRPr lang="en-AU" sz="1800">
              <a:solidFill>
                <a:srgbClr val="000000"/>
              </a:solidFill>
              <a:latin typeface="Aptos" panose="020B0004020202020204" pitchFamily="34" charset="0"/>
            </a:endParaRPr>
          </a:p>
          <a:p>
            <a:endParaRPr lang="en-AU" sz="1800" b="0" i="0">
              <a:solidFill>
                <a:srgbClr val="000000"/>
              </a:solidFill>
              <a:effectLst/>
              <a:latin typeface="Aptos" panose="020B0004020202020204" pitchFamily="34" charset="0"/>
            </a:endParaRPr>
          </a:p>
          <a:p>
            <a:endParaRPr lang="en-US" sz="2000"/>
          </a:p>
        </p:txBody>
      </p:sp>
      <p:pic>
        <p:nvPicPr>
          <p:cNvPr id="7" name="Picture 6">
            <a:extLst>
              <a:ext uri="{FF2B5EF4-FFF2-40B4-BE49-F238E27FC236}">
                <a16:creationId xmlns:a16="http://schemas.microsoft.com/office/drawing/2014/main" id="{81AE27E2-FAC9-D10F-68B7-8687210095B0}"/>
              </a:ext>
            </a:extLst>
          </p:cNvPr>
          <p:cNvPicPr>
            <a:picLocks noChangeAspect="1"/>
          </p:cNvPicPr>
          <p:nvPr/>
        </p:nvPicPr>
        <p:blipFill>
          <a:blip r:embed="rId3"/>
          <a:stretch>
            <a:fillRect/>
          </a:stretch>
        </p:blipFill>
        <p:spPr>
          <a:xfrm>
            <a:off x="224424" y="2281449"/>
            <a:ext cx="10462626" cy="4274043"/>
          </a:xfrm>
          <a:prstGeom prst="rect">
            <a:avLst/>
          </a:prstGeom>
        </p:spPr>
      </p:pic>
      <p:cxnSp>
        <p:nvCxnSpPr>
          <p:cNvPr id="3" name="Straight Arrow Connector 2">
            <a:extLst>
              <a:ext uri="{FF2B5EF4-FFF2-40B4-BE49-F238E27FC236}">
                <a16:creationId xmlns:a16="http://schemas.microsoft.com/office/drawing/2014/main" id="{693FF530-BB30-0E83-F183-B9F53C58D390}"/>
              </a:ext>
            </a:extLst>
          </p:cNvPr>
          <p:cNvCxnSpPr>
            <a:cxnSpLocks/>
          </p:cNvCxnSpPr>
          <p:nvPr/>
        </p:nvCxnSpPr>
        <p:spPr>
          <a:xfrm flipH="1">
            <a:off x="1892808" y="3236976"/>
            <a:ext cx="1929384" cy="448056"/>
          </a:xfrm>
          <a:prstGeom prst="straightConnector1">
            <a:avLst/>
          </a:prstGeom>
          <a:ln w="28575">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911B034-8588-2D84-4353-EE719122F6AC}"/>
              </a:ext>
            </a:extLst>
          </p:cNvPr>
          <p:cNvSpPr txBox="1"/>
          <p:nvPr/>
        </p:nvSpPr>
        <p:spPr>
          <a:xfrm>
            <a:off x="4032504" y="3044952"/>
            <a:ext cx="4773168" cy="646331"/>
          </a:xfrm>
          <a:prstGeom prst="rect">
            <a:avLst/>
          </a:prstGeom>
          <a:noFill/>
        </p:spPr>
        <p:txBody>
          <a:bodyPr wrap="square" rtlCol="0">
            <a:spAutoFit/>
          </a:bodyPr>
          <a:lstStyle/>
          <a:p>
            <a:r>
              <a:rPr lang="en-AU"/>
              <a:t>In a school location you will only be able to see your own employees. </a:t>
            </a:r>
          </a:p>
        </p:txBody>
      </p:sp>
      <p:cxnSp>
        <p:nvCxnSpPr>
          <p:cNvPr id="12" name="Straight Arrow Connector 11">
            <a:extLst>
              <a:ext uri="{FF2B5EF4-FFF2-40B4-BE49-F238E27FC236}">
                <a16:creationId xmlns:a16="http://schemas.microsoft.com/office/drawing/2014/main" id="{C3BDA06D-6011-99AE-46D4-ABAA81C7A927}"/>
              </a:ext>
            </a:extLst>
          </p:cNvPr>
          <p:cNvCxnSpPr>
            <a:cxnSpLocks/>
          </p:cNvCxnSpPr>
          <p:nvPr/>
        </p:nvCxnSpPr>
        <p:spPr>
          <a:xfrm flipH="1">
            <a:off x="3131820" y="3895501"/>
            <a:ext cx="1380744" cy="343957"/>
          </a:xfrm>
          <a:prstGeom prst="straightConnector1">
            <a:avLst/>
          </a:prstGeom>
          <a:ln w="28575">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1ADD50D8-828A-AFB8-EF2D-EB67B5449689}"/>
              </a:ext>
            </a:extLst>
          </p:cNvPr>
          <p:cNvSpPr txBox="1"/>
          <p:nvPr/>
        </p:nvSpPr>
        <p:spPr>
          <a:xfrm>
            <a:off x="4585941" y="3685032"/>
            <a:ext cx="4773168" cy="923330"/>
          </a:xfrm>
          <a:prstGeom prst="rect">
            <a:avLst/>
          </a:prstGeom>
          <a:noFill/>
        </p:spPr>
        <p:txBody>
          <a:bodyPr wrap="square" rtlCol="0">
            <a:spAutoFit/>
          </a:bodyPr>
          <a:lstStyle/>
          <a:p>
            <a:r>
              <a:rPr lang="en-AU" dirty="0"/>
              <a:t>Default is the complete Education Support (ES) employee list; including those on leave.  You can search for an individual  employee.</a:t>
            </a:r>
          </a:p>
        </p:txBody>
      </p:sp>
      <p:sp>
        <p:nvSpPr>
          <p:cNvPr id="2" name="TextBox 1">
            <a:extLst>
              <a:ext uri="{FF2B5EF4-FFF2-40B4-BE49-F238E27FC236}">
                <a16:creationId xmlns:a16="http://schemas.microsoft.com/office/drawing/2014/main" id="{AF6E48E0-3A3E-FB17-04C4-60A3EBA03CF6}"/>
              </a:ext>
            </a:extLst>
          </p:cNvPr>
          <p:cNvSpPr txBox="1"/>
          <p:nvPr/>
        </p:nvSpPr>
        <p:spPr>
          <a:xfrm>
            <a:off x="316374" y="5065776"/>
            <a:ext cx="3185778" cy="1489716"/>
          </a:xfrm>
          <a:prstGeom prst="rect">
            <a:avLst/>
          </a:prstGeom>
          <a:solidFill>
            <a:schemeClr val="accent1"/>
          </a:solidFill>
        </p:spPr>
        <p:txBody>
          <a:bodyPr wrap="square" rtlCol="0">
            <a:spAutoFit/>
          </a:bodyPr>
          <a:lstStyle/>
          <a:p>
            <a:endParaRPr lang="en-AU" dirty="0"/>
          </a:p>
        </p:txBody>
      </p:sp>
    </p:spTree>
    <p:extLst>
      <p:ext uri="{BB962C8B-B14F-4D97-AF65-F5344CB8AC3E}">
        <p14:creationId xmlns:p14="http://schemas.microsoft.com/office/powerpoint/2010/main" val="3416414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872711-1672-8709-0817-84E23A6D2E3D}"/>
              </a:ext>
            </a:extLst>
          </p:cNvPr>
          <p:cNvSpPr>
            <a:spLocks noGrp="1"/>
          </p:cNvSpPr>
          <p:nvPr>
            <p:ph type="ctrTitle"/>
          </p:nvPr>
        </p:nvSpPr>
        <p:spPr>
          <a:xfrm>
            <a:off x="227492" y="1443717"/>
            <a:ext cx="10310968" cy="806669"/>
          </a:xfrm>
        </p:spPr>
        <p:txBody>
          <a:bodyPr>
            <a:normAutofit/>
          </a:bodyPr>
          <a:lstStyle/>
          <a:p>
            <a:r>
              <a:rPr lang="en-US" sz="2800" dirty="0"/>
              <a:t>Using the Vacation Leave Estimator– Points to Consider </a:t>
            </a:r>
          </a:p>
        </p:txBody>
      </p:sp>
      <p:sp>
        <p:nvSpPr>
          <p:cNvPr id="5" name="Subtitle 4">
            <a:extLst>
              <a:ext uri="{FF2B5EF4-FFF2-40B4-BE49-F238E27FC236}">
                <a16:creationId xmlns:a16="http://schemas.microsoft.com/office/drawing/2014/main" id="{94FA2683-A1CA-91A1-F539-18C57B431A23}"/>
              </a:ext>
            </a:extLst>
          </p:cNvPr>
          <p:cNvSpPr>
            <a:spLocks noGrp="1"/>
          </p:cNvSpPr>
          <p:nvPr>
            <p:ph type="subTitle" idx="1"/>
          </p:nvPr>
        </p:nvSpPr>
        <p:spPr>
          <a:xfrm>
            <a:off x="227492" y="2467155"/>
            <a:ext cx="10946921" cy="3801123"/>
          </a:xfrm>
        </p:spPr>
        <p:txBody>
          <a:bodyPr vert="horz" lIns="0" tIns="0" rIns="0" bIns="0" rtlCol="0" anchor="t">
            <a:normAutofit/>
          </a:bodyPr>
          <a:lstStyle/>
          <a:p>
            <a:pPr marL="457200" indent="-457200">
              <a:lnSpc>
                <a:spcPct val="120000"/>
              </a:lnSpc>
              <a:buFont typeface="Arial" panose="020B0604020202020204" pitchFamily="34" charset="0"/>
              <a:buChar char="•"/>
            </a:pPr>
            <a:r>
              <a:rPr lang="en-AU" sz="2800" dirty="0">
                <a:solidFill>
                  <a:srgbClr val="000000"/>
                </a:solidFill>
              </a:rPr>
              <a:t>Valid for immediately upcoming term break</a:t>
            </a:r>
            <a:endParaRPr lang="en-US" sz="2800" dirty="0">
              <a:cs typeface="Arial"/>
            </a:endParaRPr>
          </a:p>
          <a:p>
            <a:pPr marL="457200" indent="-457200">
              <a:lnSpc>
                <a:spcPct val="120000"/>
              </a:lnSpc>
              <a:buFont typeface="Arial" panose="020B0604020202020204" pitchFamily="34" charset="0"/>
              <a:buChar char="•"/>
            </a:pPr>
            <a:r>
              <a:rPr lang="en-AU" sz="2800" dirty="0">
                <a:solidFill>
                  <a:srgbClr val="000000"/>
                </a:solidFill>
              </a:rPr>
              <a:t>Accurate at time of creation</a:t>
            </a:r>
            <a:endParaRPr lang="en-AU" sz="2800" dirty="0">
              <a:cs typeface="Arial"/>
            </a:endParaRPr>
          </a:p>
          <a:p>
            <a:pPr marL="457200" indent="-457200">
              <a:lnSpc>
                <a:spcPct val="120000"/>
              </a:lnSpc>
              <a:buFont typeface="Arial" panose="020B0604020202020204" pitchFamily="34" charset="0"/>
              <a:buChar char="•"/>
            </a:pPr>
            <a:r>
              <a:rPr lang="en-AU" sz="2800" dirty="0">
                <a:solidFill>
                  <a:srgbClr val="000000"/>
                </a:solidFill>
                <a:cs typeface="Arial"/>
              </a:rPr>
              <a:t>eduPay cannot be aware of leave not yet recorded</a:t>
            </a:r>
          </a:p>
          <a:p>
            <a:pPr marL="457200" indent="-457200">
              <a:lnSpc>
                <a:spcPct val="120000"/>
              </a:lnSpc>
              <a:buChar char="•"/>
            </a:pPr>
            <a:r>
              <a:rPr lang="en-AU" sz="2800" dirty="0">
                <a:solidFill>
                  <a:srgbClr val="000000"/>
                </a:solidFill>
                <a:latin typeface="Arial"/>
                <a:cs typeface="Arial"/>
              </a:rPr>
              <a:t>Cannot base decisions regarding eligibility for other pay term breaks</a:t>
            </a:r>
          </a:p>
          <a:p>
            <a:pPr marL="457200" indent="-457200">
              <a:lnSpc>
                <a:spcPct val="120000"/>
              </a:lnSpc>
              <a:buChar char="•"/>
            </a:pPr>
            <a:r>
              <a:rPr lang="en-AU" sz="2800" dirty="0">
                <a:solidFill>
                  <a:srgbClr val="000000"/>
                </a:solidFill>
                <a:latin typeface="Arial"/>
                <a:cs typeface="Arial"/>
              </a:rPr>
              <a:t>Vacation Leave Estimator – is exactly that – an estimate!</a:t>
            </a:r>
            <a:endParaRPr lang="en-AU" sz="2800" b="0" i="0" dirty="0">
              <a:solidFill>
                <a:srgbClr val="000000"/>
              </a:solidFill>
              <a:effectLst/>
              <a:latin typeface="Arial"/>
              <a:cs typeface="Arial"/>
            </a:endParaRPr>
          </a:p>
          <a:p>
            <a:endParaRPr lang="en-AU" sz="1800" dirty="0">
              <a:solidFill>
                <a:srgbClr val="000000"/>
              </a:solidFill>
              <a:latin typeface="Aptos" panose="020B0004020202020204" pitchFamily="34" charset="0"/>
              <a:cs typeface="Arial"/>
            </a:endParaRPr>
          </a:p>
          <a:p>
            <a:endParaRPr lang="en-AU" sz="1800" b="0" i="0" dirty="0">
              <a:solidFill>
                <a:srgbClr val="000000"/>
              </a:solidFill>
              <a:effectLst/>
              <a:latin typeface="Arial"/>
              <a:cs typeface="Arial"/>
            </a:endParaRPr>
          </a:p>
          <a:p>
            <a:endParaRPr lang="en-AU" sz="1800" dirty="0">
              <a:solidFill>
                <a:srgbClr val="000000"/>
              </a:solidFill>
              <a:latin typeface="Aptos" panose="020B0004020202020204" pitchFamily="34" charset="0"/>
            </a:endParaRPr>
          </a:p>
          <a:p>
            <a:endParaRPr lang="en-AU" sz="1800" dirty="0">
              <a:solidFill>
                <a:srgbClr val="000000"/>
              </a:solidFill>
              <a:latin typeface="Aptos" panose="020B0004020202020204" pitchFamily="34" charset="0"/>
              <a:cs typeface="Arial"/>
            </a:endParaRPr>
          </a:p>
          <a:p>
            <a:endParaRPr lang="en-US" dirty="0">
              <a:cs typeface="Arial"/>
            </a:endParaRPr>
          </a:p>
        </p:txBody>
      </p:sp>
    </p:spTree>
    <p:extLst>
      <p:ext uri="{BB962C8B-B14F-4D97-AF65-F5344CB8AC3E}">
        <p14:creationId xmlns:p14="http://schemas.microsoft.com/office/powerpoint/2010/main" val="121088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D99C-72AF-0E88-6E8D-CEA4B229E2BF}"/>
              </a:ext>
            </a:extLst>
          </p:cNvPr>
          <p:cNvSpPr>
            <a:spLocks noGrp="1"/>
          </p:cNvSpPr>
          <p:nvPr>
            <p:ph type="ctrTitle"/>
          </p:nvPr>
        </p:nvSpPr>
        <p:spPr>
          <a:xfrm>
            <a:off x="563563" y="1404719"/>
            <a:ext cx="8965324" cy="806669"/>
          </a:xfrm>
        </p:spPr>
        <p:txBody>
          <a:bodyPr/>
          <a:lstStyle/>
          <a:p>
            <a:r>
              <a:rPr lang="en-AU"/>
              <a:t>Employee Existing Leave Balances </a:t>
            </a:r>
          </a:p>
        </p:txBody>
      </p:sp>
      <p:sp>
        <p:nvSpPr>
          <p:cNvPr id="3" name="Subtitle 2">
            <a:extLst>
              <a:ext uri="{FF2B5EF4-FFF2-40B4-BE49-F238E27FC236}">
                <a16:creationId xmlns:a16="http://schemas.microsoft.com/office/drawing/2014/main" id="{2B5A9092-A49C-F667-442C-ADD5298FDEBF}"/>
              </a:ext>
            </a:extLst>
          </p:cNvPr>
          <p:cNvSpPr>
            <a:spLocks noGrp="1"/>
          </p:cNvSpPr>
          <p:nvPr>
            <p:ph type="subTitle" idx="1"/>
          </p:nvPr>
        </p:nvSpPr>
        <p:spPr>
          <a:xfrm>
            <a:off x="563563" y="2519240"/>
            <a:ext cx="10922420" cy="3368376"/>
          </a:xfrm>
        </p:spPr>
        <p:txBody>
          <a:bodyPr vert="horz" lIns="0" tIns="0" rIns="0" bIns="0" rtlCol="0" anchor="t">
            <a:normAutofit/>
          </a:bodyPr>
          <a:lstStyle/>
          <a:p>
            <a:endParaRPr lang="en-AU" sz="1800"/>
          </a:p>
        </p:txBody>
      </p:sp>
      <p:pic>
        <p:nvPicPr>
          <p:cNvPr id="1026" name="Picture 2">
            <a:extLst>
              <a:ext uri="{FF2B5EF4-FFF2-40B4-BE49-F238E27FC236}">
                <a16:creationId xmlns:a16="http://schemas.microsoft.com/office/drawing/2014/main" id="{5F54DB18-2FE9-BB2C-4683-7DAC8478B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541" y="2355578"/>
            <a:ext cx="940689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59DC3B78-A882-B0E2-E8FB-A10D858D4418}"/>
                  </a:ext>
                </a:extLst>
              </p14:cNvPr>
              <p14:cNvContentPartPr/>
              <p14:nvPr/>
            </p14:nvContentPartPr>
            <p14:xfrm>
              <a:off x="1599840" y="2456910"/>
              <a:ext cx="673560" cy="14040"/>
            </p14:xfrm>
          </p:contentPart>
        </mc:Choice>
        <mc:Fallback xmlns="">
          <p:pic>
            <p:nvPicPr>
              <p:cNvPr id="7" name="Ink 6">
                <a:extLst>
                  <a:ext uri="{FF2B5EF4-FFF2-40B4-BE49-F238E27FC236}">
                    <a16:creationId xmlns:a16="http://schemas.microsoft.com/office/drawing/2014/main" id="{59DC3B78-A882-B0E2-E8FB-A10D858D4418}"/>
                  </a:ext>
                </a:extLst>
              </p:cNvPr>
              <p:cNvPicPr/>
              <p:nvPr/>
            </p:nvPicPr>
            <p:blipFill>
              <a:blip r:embed="rId5"/>
              <a:stretch>
                <a:fillRect/>
              </a:stretch>
            </p:blipFill>
            <p:spPr>
              <a:xfrm>
                <a:off x="1545869" y="2348910"/>
                <a:ext cx="781143"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9C970B24-7EF5-0DFD-BB07-7469C82CDED1}"/>
                  </a:ext>
                </a:extLst>
              </p14:cNvPr>
              <p14:cNvContentPartPr/>
              <p14:nvPr/>
            </p14:nvContentPartPr>
            <p14:xfrm>
              <a:off x="1591128" y="2404656"/>
              <a:ext cx="804960" cy="18720"/>
            </p14:xfrm>
          </p:contentPart>
        </mc:Choice>
        <mc:Fallback xmlns="">
          <p:pic>
            <p:nvPicPr>
              <p:cNvPr id="5" name="Ink 4">
                <a:extLst>
                  <a:ext uri="{FF2B5EF4-FFF2-40B4-BE49-F238E27FC236}">
                    <a16:creationId xmlns:a16="http://schemas.microsoft.com/office/drawing/2014/main" id="{9C970B24-7EF5-0DFD-BB07-7469C82CDED1}"/>
                  </a:ext>
                </a:extLst>
              </p:cNvPr>
              <p:cNvPicPr/>
              <p:nvPr/>
            </p:nvPicPr>
            <p:blipFill>
              <a:blip r:embed="rId7"/>
              <a:stretch>
                <a:fillRect/>
              </a:stretch>
            </p:blipFill>
            <p:spPr>
              <a:xfrm>
                <a:off x="1537128" y="2296656"/>
                <a:ext cx="91260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090975F7-563C-6456-4299-DC087A71BC23}"/>
                  </a:ext>
                </a:extLst>
              </p14:cNvPr>
              <p14:cNvContentPartPr/>
              <p14:nvPr/>
            </p14:nvContentPartPr>
            <p14:xfrm>
              <a:off x="1591128" y="2441376"/>
              <a:ext cx="841680" cy="27360"/>
            </p14:xfrm>
          </p:contentPart>
        </mc:Choice>
        <mc:Fallback xmlns="">
          <p:pic>
            <p:nvPicPr>
              <p:cNvPr id="8" name="Ink 7">
                <a:extLst>
                  <a:ext uri="{FF2B5EF4-FFF2-40B4-BE49-F238E27FC236}">
                    <a16:creationId xmlns:a16="http://schemas.microsoft.com/office/drawing/2014/main" id="{090975F7-563C-6456-4299-DC087A71BC23}"/>
                  </a:ext>
                </a:extLst>
              </p:cNvPr>
              <p:cNvPicPr/>
              <p:nvPr/>
            </p:nvPicPr>
            <p:blipFill>
              <a:blip r:embed="rId9"/>
              <a:stretch>
                <a:fillRect/>
              </a:stretch>
            </p:blipFill>
            <p:spPr>
              <a:xfrm>
                <a:off x="1537128" y="2333376"/>
                <a:ext cx="949320" cy="243000"/>
              </a:xfrm>
              <a:prstGeom prst="rect">
                <a:avLst/>
              </a:prstGeom>
            </p:spPr>
          </p:pic>
        </mc:Fallback>
      </mc:AlternateContent>
    </p:spTree>
    <p:extLst>
      <p:ext uri="{BB962C8B-B14F-4D97-AF65-F5344CB8AC3E}">
        <p14:creationId xmlns:p14="http://schemas.microsoft.com/office/powerpoint/2010/main" val="1435129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867FE-8077-E4DE-7C1A-C2827993D1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7C345F0-4997-4239-F326-9719DA846737}"/>
              </a:ext>
            </a:extLst>
          </p:cNvPr>
          <p:cNvSpPr>
            <a:spLocks noGrp="1"/>
          </p:cNvSpPr>
          <p:nvPr>
            <p:ph type="ctrTitle"/>
          </p:nvPr>
        </p:nvSpPr>
        <p:spPr>
          <a:xfrm>
            <a:off x="227492" y="1443717"/>
            <a:ext cx="8965324" cy="806669"/>
          </a:xfrm>
        </p:spPr>
        <p:txBody>
          <a:bodyPr>
            <a:normAutofit/>
          </a:bodyPr>
          <a:lstStyle/>
          <a:p>
            <a:r>
              <a:rPr lang="en-US" sz="2800"/>
              <a:t>Forecasting Annual Leave </a:t>
            </a:r>
          </a:p>
        </p:txBody>
      </p:sp>
      <p:pic>
        <p:nvPicPr>
          <p:cNvPr id="2050" name="Picture 2">
            <a:extLst>
              <a:ext uri="{FF2B5EF4-FFF2-40B4-BE49-F238E27FC236}">
                <a16:creationId xmlns:a16="http://schemas.microsoft.com/office/drawing/2014/main" id="{D3D5DB7B-278C-F80E-6BB4-0F426A9F5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49" y="2250386"/>
            <a:ext cx="10460736" cy="450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022C6A4D-1D8D-50EA-36FE-358E98AC5B43}"/>
                  </a:ext>
                </a:extLst>
              </p14:cNvPr>
              <p14:cNvContentPartPr/>
              <p14:nvPr/>
            </p14:nvContentPartPr>
            <p14:xfrm>
              <a:off x="1435608" y="2741976"/>
              <a:ext cx="767520" cy="11160"/>
            </p14:xfrm>
          </p:contentPart>
        </mc:Choice>
        <mc:Fallback xmlns="">
          <p:pic>
            <p:nvPicPr>
              <p:cNvPr id="2" name="Ink 1">
                <a:extLst>
                  <a:ext uri="{FF2B5EF4-FFF2-40B4-BE49-F238E27FC236}">
                    <a16:creationId xmlns:a16="http://schemas.microsoft.com/office/drawing/2014/main" id="{022C6A4D-1D8D-50EA-36FE-358E98AC5B43}"/>
                  </a:ext>
                </a:extLst>
              </p:cNvPr>
              <p:cNvPicPr/>
              <p:nvPr/>
            </p:nvPicPr>
            <p:blipFill>
              <a:blip r:embed="rId5"/>
              <a:stretch>
                <a:fillRect/>
              </a:stretch>
            </p:blipFill>
            <p:spPr>
              <a:xfrm>
                <a:off x="1363608" y="2598336"/>
                <a:ext cx="91116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A47EFFB3-67E8-3358-0217-D0B656A2B4DD}"/>
                  </a:ext>
                </a:extLst>
              </p14:cNvPr>
              <p14:cNvContentPartPr/>
              <p14:nvPr/>
            </p14:nvContentPartPr>
            <p14:xfrm>
              <a:off x="1417248" y="2770776"/>
              <a:ext cx="933120" cy="360"/>
            </p14:xfrm>
          </p:contentPart>
        </mc:Choice>
        <mc:Fallback xmlns="">
          <p:pic>
            <p:nvPicPr>
              <p:cNvPr id="5" name="Ink 4">
                <a:extLst>
                  <a:ext uri="{FF2B5EF4-FFF2-40B4-BE49-F238E27FC236}">
                    <a16:creationId xmlns:a16="http://schemas.microsoft.com/office/drawing/2014/main" id="{A47EFFB3-67E8-3358-0217-D0B656A2B4DD}"/>
                  </a:ext>
                </a:extLst>
              </p:cNvPr>
              <p:cNvPicPr/>
              <p:nvPr/>
            </p:nvPicPr>
            <p:blipFill>
              <a:blip r:embed="rId7"/>
              <a:stretch>
                <a:fillRect/>
              </a:stretch>
            </p:blipFill>
            <p:spPr>
              <a:xfrm>
                <a:off x="1345248" y="2626776"/>
                <a:ext cx="1076760" cy="288000"/>
              </a:xfrm>
              <a:prstGeom prst="rect">
                <a:avLst/>
              </a:prstGeom>
            </p:spPr>
          </p:pic>
        </mc:Fallback>
      </mc:AlternateContent>
      <p:cxnSp>
        <p:nvCxnSpPr>
          <p:cNvPr id="3" name="Straight Arrow Connector 2">
            <a:extLst>
              <a:ext uri="{FF2B5EF4-FFF2-40B4-BE49-F238E27FC236}">
                <a16:creationId xmlns:a16="http://schemas.microsoft.com/office/drawing/2014/main" id="{12E79948-44E8-9EA1-7BFB-AAD07E54BAEE}"/>
              </a:ext>
            </a:extLst>
          </p:cNvPr>
          <p:cNvCxnSpPr>
            <a:cxnSpLocks/>
          </p:cNvCxnSpPr>
          <p:nvPr/>
        </p:nvCxnSpPr>
        <p:spPr>
          <a:xfrm flipH="1">
            <a:off x="5714129" y="5847806"/>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7A0915C4-5D1F-04CC-48A7-301FECA49BD0}"/>
              </a:ext>
            </a:extLst>
          </p:cNvPr>
          <p:cNvCxnSpPr>
            <a:cxnSpLocks/>
          </p:cNvCxnSpPr>
          <p:nvPr/>
        </p:nvCxnSpPr>
        <p:spPr>
          <a:xfrm flipH="1">
            <a:off x="5910072" y="6098178"/>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46A4B21B-2113-BF9B-35E5-38EB29812462}"/>
              </a:ext>
            </a:extLst>
          </p:cNvPr>
          <p:cNvCxnSpPr>
            <a:cxnSpLocks/>
          </p:cNvCxnSpPr>
          <p:nvPr/>
        </p:nvCxnSpPr>
        <p:spPr>
          <a:xfrm flipH="1">
            <a:off x="5910072" y="6413863"/>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7125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BF7D4-C23B-C766-636E-FAC7D2728A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251F57-3779-5ED3-C822-C69AF49EC70A}"/>
              </a:ext>
            </a:extLst>
          </p:cNvPr>
          <p:cNvSpPr>
            <a:spLocks noGrp="1"/>
          </p:cNvSpPr>
          <p:nvPr>
            <p:ph type="ctrTitle"/>
          </p:nvPr>
        </p:nvSpPr>
        <p:spPr>
          <a:xfrm>
            <a:off x="227492" y="1443717"/>
            <a:ext cx="8965324" cy="806669"/>
          </a:xfrm>
        </p:spPr>
        <p:txBody>
          <a:bodyPr>
            <a:normAutofit/>
          </a:bodyPr>
          <a:lstStyle/>
          <a:p>
            <a:r>
              <a:rPr lang="en-US" sz="2800"/>
              <a:t>Forecasting Annual Leave</a:t>
            </a:r>
            <a:r>
              <a:rPr lang="en-US"/>
              <a:t>  part 2</a:t>
            </a:r>
            <a:endParaRPr lang="en-US" sz="2800"/>
          </a:p>
        </p:txBody>
      </p:sp>
      <p:pic>
        <p:nvPicPr>
          <p:cNvPr id="4098" name="Picture 2">
            <a:extLst>
              <a:ext uri="{FF2B5EF4-FFF2-40B4-BE49-F238E27FC236}">
                <a16:creationId xmlns:a16="http://schemas.microsoft.com/office/drawing/2014/main" id="{8582C7F8-9BFE-7985-65B5-2A04D5B5A3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66" y="2174187"/>
            <a:ext cx="10045779" cy="4494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E8EF549D-5C2C-2EE2-1572-EFF62C3CCDB8}"/>
                  </a:ext>
                </a:extLst>
              </p14:cNvPr>
              <p14:cNvContentPartPr/>
              <p14:nvPr/>
            </p14:nvContentPartPr>
            <p14:xfrm>
              <a:off x="1282568" y="2707270"/>
              <a:ext cx="605880" cy="720"/>
            </p14:xfrm>
          </p:contentPart>
        </mc:Choice>
        <mc:Fallback xmlns="">
          <p:pic>
            <p:nvPicPr>
              <p:cNvPr id="5" name="Ink 4">
                <a:extLst>
                  <a:ext uri="{FF2B5EF4-FFF2-40B4-BE49-F238E27FC236}">
                    <a16:creationId xmlns:a16="http://schemas.microsoft.com/office/drawing/2014/main" id="{E8EF549D-5C2C-2EE2-1572-EFF62C3CCDB8}"/>
                  </a:ext>
                </a:extLst>
              </p:cNvPr>
              <p:cNvPicPr/>
              <p:nvPr/>
            </p:nvPicPr>
            <p:blipFill>
              <a:blip r:embed="rId5"/>
              <a:stretch>
                <a:fillRect/>
              </a:stretch>
            </p:blipFill>
            <p:spPr>
              <a:xfrm>
                <a:off x="1228568" y="2491270"/>
                <a:ext cx="713520" cy="432000"/>
              </a:xfrm>
              <a:prstGeom prst="rect">
                <a:avLst/>
              </a:prstGeom>
            </p:spPr>
          </p:pic>
        </mc:Fallback>
      </mc:AlternateContent>
      <p:cxnSp>
        <p:nvCxnSpPr>
          <p:cNvPr id="2" name="Straight Arrow Connector 1">
            <a:extLst>
              <a:ext uri="{FF2B5EF4-FFF2-40B4-BE49-F238E27FC236}">
                <a16:creationId xmlns:a16="http://schemas.microsoft.com/office/drawing/2014/main" id="{B7264FAE-6A82-E818-1555-6429B9AB0E15}"/>
              </a:ext>
            </a:extLst>
          </p:cNvPr>
          <p:cNvCxnSpPr>
            <a:cxnSpLocks/>
          </p:cNvCxnSpPr>
          <p:nvPr/>
        </p:nvCxnSpPr>
        <p:spPr>
          <a:xfrm flipH="1">
            <a:off x="6748272" y="6217920"/>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F08E1578-D935-80F6-0B25-AF4DADED612B}"/>
              </a:ext>
            </a:extLst>
          </p:cNvPr>
          <p:cNvCxnSpPr>
            <a:cxnSpLocks/>
          </p:cNvCxnSpPr>
          <p:nvPr/>
        </p:nvCxnSpPr>
        <p:spPr>
          <a:xfrm flipH="1">
            <a:off x="10003100" y="3572691"/>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4950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D76F-7DFB-7930-6264-CA92EB50B0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0163DD-CBE7-2F33-7FEF-D1D8B69FD8A0}"/>
              </a:ext>
            </a:extLst>
          </p:cNvPr>
          <p:cNvSpPr>
            <a:spLocks noGrp="1"/>
          </p:cNvSpPr>
          <p:nvPr>
            <p:ph type="ctrTitle"/>
          </p:nvPr>
        </p:nvSpPr>
        <p:spPr>
          <a:xfrm>
            <a:off x="227492" y="1443717"/>
            <a:ext cx="8965324" cy="806669"/>
          </a:xfrm>
        </p:spPr>
        <p:txBody>
          <a:bodyPr>
            <a:normAutofit/>
          </a:bodyPr>
          <a:lstStyle/>
          <a:p>
            <a:r>
              <a:rPr lang="en-US" sz="2800"/>
              <a:t>Forecasting </a:t>
            </a:r>
            <a:r>
              <a:rPr lang="en-US"/>
              <a:t>Additional Paid</a:t>
            </a:r>
            <a:r>
              <a:rPr lang="en-US" sz="2800"/>
              <a:t> Leave</a:t>
            </a:r>
            <a:r>
              <a:rPr lang="en-US"/>
              <a:t>  </a:t>
            </a:r>
            <a:endParaRPr lang="en-US" sz="2800"/>
          </a:p>
        </p:txBody>
      </p:sp>
      <p:pic>
        <p:nvPicPr>
          <p:cNvPr id="2" name="Picture 1" descr="A screenshot of a computer&#10;&#10;AI-generated content may be incorrect.">
            <a:extLst>
              <a:ext uri="{FF2B5EF4-FFF2-40B4-BE49-F238E27FC236}">
                <a16:creationId xmlns:a16="http://schemas.microsoft.com/office/drawing/2014/main" id="{8144107E-CD07-2825-23C7-89A8DF6086DF}"/>
              </a:ext>
            </a:extLst>
          </p:cNvPr>
          <p:cNvPicPr>
            <a:picLocks noChangeAspect="1"/>
          </p:cNvPicPr>
          <p:nvPr/>
        </p:nvPicPr>
        <p:blipFill>
          <a:blip r:embed="rId3"/>
          <a:stretch>
            <a:fillRect/>
          </a:stretch>
        </p:blipFill>
        <p:spPr>
          <a:xfrm>
            <a:off x="584026" y="2254424"/>
            <a:ext cx="10439400" cy="4457700"/>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80ECB567-300A-EC0A-8D3F-470ECAB6C098}"/>
                  </a:ext>
                </a:extLst>
              </p14:cNvPr>
              <p14:cNvContentPartPr/>
              <p14:nvPr/>
            </p14:nvContentPartPr>
            <p14:xfrm>
              <a:off x="1599768" y="2587536"/>
              <a:ext cx="360" cy="360"/>
            </p14:xfrm>
          </p:contentPart>
        </mc:Choice>
        <mc:Fallback xmlns="">
          <p:pic>
            <p:nvPicPr>
              <p:cNvPr id="3" name="Ink 2">
                <a:extLst>
                  <a:ext uri="{FF2B5EF4-FFF2-40B4-BE49-F238E27FC236}">
                    <a16:creationId xmlns:a16="http://schemas.microsoft.com/office/drawing/2014/main" id="{80ECB567-300A-EC0A-8D3F-470ECAB6C098}"/>
                  </a:ext>
                </a:extLst>
              </p:cNvPr>
              <p:cNvPicPr/>
              <p:nvPr/>
            </p:nvPicPr>
            <p:blipFill>
              <a:blip r:embed="rId5"/>
              <a:stretch>
                <a:fillRect/>
              </a:stretch>
            </p:blipFill>
            <p:spPr>
              <a:xfrm>
                <a:off x="1528128" y="2443896"/>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7BE05EE5-BD4C-6475-0A2B-E20628FDE8F5}"/>
                  </a:ext>
                </a:extLst>
              </p14:cNvPr>
              <p14:cNvContentPartPr/>
              <p14:nvPr/>
            </p14:nvContentPartPr>
            <p14:xfrm>
              <a:off x="1169928" y="2660616"/>
              <a:ext cx="648720" cy="360"/>
            </p14:xfrm>
          </p:contentPart>
        </mc:Choice>
        <mc:Fallback xmlns="">
          <p:pic>
            <p:nvPicPr>
              <p:cNvPr id="5" name="Ink 4">
                <a:extLst>
                  <a:ext uri="{FF2B5EF4-FFF2-40B4-BE49-F238E27FC236}">
                    <a16:creationId xmlns:a16="http://schemas.microsoft.com/office/drawing/2014/main" id="{7BE05EE5-BD4C-6475-0A2B-E20628FDE8F5}"/>
                  </a:ext>
                </a:extLst>
              </p:cNvPr>
              <p:cNvPicPr/>
              <p:nvPr/>
            </p:nvPicPr>
            <p:blipFill>
              <a:blip r:embed="rId7"/>
              <a:stretch>
                <a:fillRect/>
              </a:stretch>
            </p:blipFill>
            <p:spPr>
              <a:xfrm>
                <a:off x="1098288" y="2516976"/>
                <a:ext cx="7923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0C7A4096-8E60-9A07-67EE-A053E5B6C682}"/>
                  </a:ext>
                </a:extLst>
              </p14:cNvPr>
              <p14:cNvContentPartPr/>
              <p14:nvPr/>
            </p14:nvContentPartPr>
            <p14:xfrm>
              <a:off x="1169928" y="2677896"/>
              <a:ext cx="703800" cy="11160"/>
            </p14:xfrm>
          </p:contentPart>
        </mc:Choice>
        <mc:Fallback xmlns="">
          <p:pic>
            <p:nvPicPr>
              <p:cNvPr id="6" name="Ink 5">
                <a:extLst>
                  <a:ext uri="{FF2B5EF4-FFF2-40B4-BE49-F238E27FC236}">
                    <a16:creationId xmlns:a16="http://schemas.microsoft.com/office/drawing/2014/main" id="{0C7A4096-8E60-9A07-67EE-A053E5B6C682}"/>
                  </a:ext>
                </a:extLst>
              </p:cNvPr>
              <p:cNvPicPr/>
              <p:nvPr/>
            </p:nvPicPr>
            <p:blipFill>
              <a:blip r:embed="rId9"/>
              <a:stretch>
                <a:fillRect/>
              </a:stretch>
            </p:blipFill>
            <p:spPr>
              <a:xfrm>
                <a:off x="1098288" y="2534256"/>
                <a:ext cx="84744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F046F4E4-2423-CD30-6889-72911206E5DB}"/>
                  </a:ext>
                </a:extLst>
              </p14:cNvPr>
              <p14:cNvContentPartPr/>
              <p14:nvPr/>
            </p14:nvContentPartPr>
            <p14:xfrm>
              <a:off x="1169928" y="2688336"/>
              <a:ext cx="640800" cy="360"/>
            </p14:xfrm>
          </p:contentPart>
        </mc:Choice>
        <mc:Fallback xmlns="">
          <p:pic>
            <p:nvPicPr>
              <p:cNvPr id="8" name="Ink 7">
                <a:extLst>
                  <a:ext uri="{FF2B5EF4-FFF2-40B4-BE49-F238E27FC236}">
                    <a16:creationId xmlns:a16="http://schemas.microsoft.com/office/drawing/2014/main" id="{F046F4E4-2423-CD30-6889-72911206E5DB}"/>
                  </a:ext>
                </a:extLst>
              </p:cNvPr>
              <p:cNvPicPr/>
              <p:nvPr/>
            </p:nvPicPr>
            <p:blipFill>
              <a:blip r:embed="rId11"/>
              <a:stretch>
                <a:fillRect/>
              </a:stretch>
            </p:blipFill>
            <p:spPr>
              <a:xfrm>
                <a:off x="1097928" y="2544336"/>
                <a:ext cx="784440" cy="288000"/>
              </a:xfrm>
              <a:prstGeom prst="rect">
                <a:avLst/>
              </a:prstGeom>
            </p:spPr>
          </p:pic>
        </mc:Fallback>
      </mc:AlternateContent>
      <p:cxnSp>
        <p:nvCxnSpPr>
          <p:cNvPr id="10" name="Straight Arrow Connector 9">
            <a:extLst>
              <a:ext uri="{FF2B5EF4-FFF2-40B4-BE49-F238E27FC236}">
                <a16:creationId xmlns:a16="http://schemas.microsoft.com/office/drawing/2014/main" id="{F51D618F-FB45-8079-5B43-94C9E3DAD945}"/>
              </a:ext>
            </a:extLst>
          </p:cNvPr>
          <p:cNvCxnSpPr>
            <a:cxnSpLocks/>
          </p:cNvCxnSpPr>
          <p:nvPr/>
        </p:nvCxnSpPr>
        <p:spPr>
          <a:xfrm flipH="1">
            <a:off x="6748272" y="6217920"/>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FF22DBA5-4956-D898-09AD-F74397B921DC}"/>
              </a:ext>
            </a:extLst>
          </p:cNvPr>
          <p:cNvCxnSpPr>
            <a:cxnSpLocks/>
          </p:cNvCxnSpPr>
          <p:nvPr/>
        </p:nvCxnSpPr>
        <p:spPr>
          <a:xfrm flipH="1">
            <a:off x="10384100" y="3627120"/>
            <a:ext cx="1645920" cy="0"/>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6914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FA7769-7F3A-D34C-8464-FFC48D34F525}"/>
              </a:ext>
            </a:extLst>
          </p:cNvPr>
          <p:cNvSpPr>
            <a:spLocks noGrp="1"/>
          </p:cNvSpPr>
          <p:nvPr>
            <p:ph type="body" sz="quarter" idx="10"/>
          </p:nvPr>
        </p:nvSpPr>
        <p:spPr>
          <a:xfrm>
            <a:off x="4546242" y="6014434"/>
            <a:ext cx="5307303" cy="218364"/>
          </a:xfrm>
        </p:spPr>
        <p:txBody>
          <a:bodyPr lIns="0">
            <a:normAutofit lnSpcReduction="10000"/>
          </a:bodyPr>
          <a:lstStyle/>
          <a:p>
            <a:pPr marL="0" indent="0">
              <a:buNone/>
            </a:pPr>
            <a:r>
              <a:rPr lang="en-US">
                <a:latin typeface="Helvetica" charset="0"/>
              </a:rPr>
              <a:t>© </a:t>
            </a:r>
            <a:r>
              <a:rPr lang="en-US" sz="800">
                <a:latin typeface="Helvetica" charset="0"/>
              </a:rPr>
              <a:t>State of Victoria (Department of Education) 2024</a:t>
            </a:r>
          </a:p>
          <a:p>
            <a:endParaRPr lang="en-US"/>
          </a:p>
        </p:txBody>
      </p:sp>
      <p:sp>
        <p:nvSpPr>
          <p:cNvPr id="6" name="Content Placeholder 5">
            <a:extLst>
              <a:ext uri="{FF2B5EF4-FFF2-40B4-BE49-F238E27FC236}">
                <a16:creationId xmlns:a16="http://schemas.microsoft.com/office/drawing/2014/main" id="{4F4F4B5C-56B7-75E6-CB71-9F2EEB126F48}"/>
              </a:ext>
            </a:extLst>
          </p:cNvPr>
          <p:cNvSpPr>
            <a:spLocks noGrp="1"/>
          </p:cNvSpPr>
          <p:nvPr>
            <p:ph sz="quarter" idx="4294967295"/>
          </p:nvPr>
        </p:nvSpPr>
        <p:spPr>
          <a:xfrm>
            <a:off x="1903626" y="4519435"/>
            <a:ext cx="7186412" cy="1968657"/>
          </a:xfrm>
        </p:spPr>
        <p:txBody>
          <a:bodyPr lIns="0">
            <a:normAutofit/>
          </a:bodyPr>
          <a:lstStyle/>
          <a:p>
            <a:pPr marL="0" indent="0">
              <a:buNone/>
            </a:pPr>
            <a:endParaRPr lang="en-US" sz="800" dirty="0"/>
          </a:p>
          <a:p>
            <a:pPr marL="0" indent="0">
              <a:buNone/>
            </a:pPr>
            <a:r>
              <a:rPr lang="en-US" sz="800" dirty="0">
                <a:hlinkClick r:id="rId3"/>
              </a:rPr>
              <a:t>https://eduvic.sharepoint.com/sites/eduPay/SitePages/HR-admin-guides.aspx</a:t>
            </a:r>
            <a:endParaRPr lang="en-US" sz="800" dirty="0"/>
          </a:p>
          <a:p>
            <a:pPr marL="0" indent="0">
              <a:buNone/>
            </a:pPr>
            <a:r>
              <a:rPr lang="en-US" sz="800" dirty="0">
                <a:hlinkClick r:id="rId4"/>
              </a:rPr>
              <a:t>https://www2.education.vic.gov.au/pal/calculators-and-ready-reckoners/overview</a:t>
            </a:r>
            <a:endParaRPr lang="en-US" sz="800" dirty="0"/>
          </a:p>
          <a:p>
            <a:pPr marL="0" indent="0">
              <a:buNone/>
            </a:pPr>
            <a:r>
              <a:rPr lang="en-US" sz="800" dirty="0"/>
              <a:t>is provided under a Creative Commons Attribution 4.0 International </a:t>
            </a:r>
            <a:r>
              <a:rPr lang="en-US" sz="800" dirty="0" err="1"/>
              <a:t>licence</a:t>
            </a:r>
            <a:r>
              <a:rPr lang="en-US" sz="800" dirty="0"/>
              <a:t>. You are free to re-use the work under that </a:t>
            </a:r>
            <a:r>
              <a:rPr lang="en-US" sz="800" dirty="0" err="1"/>
              <a:t>licence</a:t>
            </a:r>
            <a:r>
              <a:rPr lang="en-US" sz="800" dirty="0"/>
              <a:t>, on the condition that you credit the State of Victoria (Department of Education), indicate if changes were made and comply with the other </a:t>
            </a:r>
            <a:r>
              <a:rPr lang="en-US" sz="800" dirty="0" err="1"/>
              <a:t>licence</a:t>
            </a:r>
            <a:r>
              <a:rPr lang="en-US" sz="800" dirty="0"/>
              <a:t> terms, see: </a:t>
            </a:r>
            <a:r>
              <a:rPr lang="en-AU" sz="800" dirty="0">
                <a:hlinkClick r:id="rId5"/>
              </a:rPr>
              <a:t>https://creativecommons.org/licenses/by/4.0/</a:t>
            </a:r>
            <a:endParaRPr lang="en-AU" sz="800" dirty="0"/>
          </a:p>
          <a:p>
            <a:pPr marL="0" indent="0">
              <a:buNone/>
            </a:pPr>
            <a:r>
              <a:rPr lang="en-US" sz="800" dirty="0"/>
              <a:t>The </a:t>
            </a:r>
            <a:r>
              <a:rPr lang="en-US" sz="800" dirty="0" err="1"/>
              <a:t>licence</a:t>
            </a:r>
            <a:r>
              <a:rPr lang="en-US" sz="800" dirty="0"/>
              <a:t> does not apply to:</a:t>
            </a:r>
            <a:br>
              <a:rPr lang="en-AU" sz="800" dirty="0"/>
            </a:br>
            <a:r>
              <a:rPr lang="en-US" sz="800" dirty="0"/>
              <a:t>• any images, photographs, trademarks or branding, including the Victorian Government logo and the DE logo; and</a:t>
            </a:r>
            <a:br>
              <a:rPr lang="en-AU" sz="800" dirty="0"/>
            </a:br>
            <a:r>
              <a:rPr lang="en-US" sz="800" dirty="0"/>
              <a:t>• content supplied by third parties.</a:t>
            </a:r>
          </a:p>
          <a:p>
            <a:pPr marL="0" indent="0">
              <a:buNone/>
            </a:pPr>
            <a:r>
              <a:rPr lang="en-US" sz="800" dirty="0"/>
              <a:t>Copyright queries may be directed to </a:t>
            </a:r>
            <a:r>
              <a:rPr lang="en-US" sz="800" dirty="0">
                <a:hlinkClick r:id="rId6"/>
              </a:rPr>
              <a:t>copyright@education.vic.gov.au</a:t>
            </a:r>
            <a:endParaRPr lang="en-US" sz="800" dirty="0"/>
          </a:p>
          <a:p>
            <a:pPr marL="0" indent="0">
              <a:buNone/>
            </a:pPr>
            <a:endParaRPr lang="en-US" dirty="0"/>
          </a:p>
        </p:txBody>
      </p:sp>
      <p:pic>
        <p:nvPicPr>
          <p:cNvPr id="3" name="Picture 2" descr="Back of people's heads and raised hands at corporate presentation with speaker and whiteboard out of focus in background">
            <a:extLst>
              <a:ext uri="{FF2B5EF4-FFF2-40B4-BE49-F238E27FC236}">
                <a16:creationId xmlns:a16="http://schemas.microsoft.com/office/drawing/2014/main" id="{FEDA7666-1573-4D17-C4D8-34E9484C1ECE}"/>
              </a:ext>
            </a:extLst>
          </p:cNvPr>
          <p:cNvPicPr>
            <a:picLocks noChangeAspect="1"/>
          </p:cNvPicPr>
          <p:nvPr/>
        </p:nvPicPr>
        <p:blipFill>
          <a:blip r:embed="rId7"/>
          <a:stretch>
            <a:fillRect/>
          </a:stretch>
        </p:blipFill>
        <p:spPr>
          <a:xfrm>
            <a:off x="309095" y="882203"/>
            <a:ext cx="6845120" cy="3381938"/>
          </a:xfrm>
          <a:prstGeom prst="rect">
            <a:avLst/>
          </a:prstGeom>
        </p:spPr>
      </p:pic>
      <p:sp>
        <p:nvSpPr>
          <p:cNvPr id="4" name="TextBox 3">
            <a:extLst>
              <a:ext uri="{FF2B5EF4-FFF2-40B4-BE49-F238E27FC236}">
                <a16:creationId xmlns:a16="http://schemas.microsoft.com/office/drawing/2014/main" id="{CCE13885-135A-0C39-BF4D-6AA793860892}"/>
              </a:ext>
            </a:extLst>
          </p:cNvPr>
          <p:cNvSpPr txBox="1"/>
          <p:nvPr/>
        </p:nvSpPr>
        <p:spPr>
          <a:xfrm>
            <a:off x="573110" y="257577"/>
            <a:ext cx="12395915" cy="369332"/>
          </a:xfrm>
          <a:prstGeom prst="rect">
            <a:avLst/>
          </a:prstGeom>
          <a:noFill/>
        </p:spPr>
        <p:txBody>
          <a:bodyPr wrap="square" rtlCol="0">
            <a:spAutoFit/>
          </a:bodyPr>
          <a:lstStyle/>
          <a:p>
            <a:r>
              <a:rPr lang="en-AU" b="1"/>
              <a:t>Questions?</a:t>
            </a:r>
          </a:p>
        </p:txBody>
      </p:sp>
    </p:spTree>
    <p:extLst>
      <p:ext uri="{BB962C8B-B14F-4D97-AF65-F5344CB8AC3E}">
        <p14:creationId xmlns:p14="http://schemas.microsoft.com/office/powerpoint/2010/main" val="1662740458"/>
      </p:ext>
    </p:extLst>
  </p:cSld>
  <p:clrMapOvr>
    <a:masterClrMapping/>
  </p:clrMapOvr>
</p:sld>
</file>

<file path=ppt/theme/theme1.xml><?xml version="1.0" encoding="utf-8"?>
<a:theme xmlns:a="http://schemas.openxmlformats.org/drawingml/2006/main" name="1_Custom Design">
  <a:themeElements>
    <a:clrScheme name="DE BOTH SECTORS COLOURS 2024">
      <a:dk1>
        <a:srgbClr val="1F1646"/>
      </a:dk1>
      <a:lt1>
        <a:srgbClr val="FFFFFF"/>
      </a:lt1>
      <a:dk2>
        <a:srgbClr val="B4DFD4"/>
      </a:dk2>
      <a:lt2>
        <a:srgbClr val="FFFFFF"/>
      </a:lt2>
      <a:accent1>
        <a:srgbClr val="1F1545"/>
      </a:accent1>
      <a:accent2>
        <a:srgbClr val="B6E9EA"/>
      </a:accent2>
      <a:accent3>
        <a:srgbClr val="84179D"/>
      </a:accent3>
      <a:accent4>
        <a:srgbClr val="01B03F"/>
      </a:accent4>
      <a:accent5>
        <a:srgbClr val="D00131"/>
      </a:accent5>
      <a:accent6>
        <a:srgbClr val="88DBDF"/>
      </a:accent6>
      <a:hlink>
        <a:srgbClr val="201546"/>
      </a:hlink>
      <a:folHlink>
        <a:srgbClr val="201546"/>
      </a:folHlink>
    </a:clrScheme>
    <a:fontScheme name="Red Hat Displa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04 DE Both sectors PPT with icons" id="{7A92B272-8E89-664D-B910-568E9A1F6047}" vid="{254A464F-35BC-1449-818F-A2ECE89272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5426cb8-9245-4716-8b42-991f5d301053">
      <Terms xmlns="http://schemas.microsoft.com/office/infopath/2007/PartnerControls"/>
    </lcf76f155ced4ddcb4097134ff3c332f>
    <TaxCatchAll xmlns="37a2b200-f654-4ad0-9a63-c032a64fd972" xsi:nil="true"/>
    <BrandRefreshActivity xmlns="b5426cb8-9245-4716-8b42-991f5d301053">October 2024</BrandRefreshActiv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1D4BEE45E56445A345776DEB70A286" ma:contentTypeVersion="12" ma:contentTypeDescription="Create a new document." ma:contentTypeScope="" ma:versionID="118eff11c7bde36f89214161fea4a222">
  <xsd:schema xmlns:xsd="http://www.w3.org/2001/XMLSchema" xmlns:xs="http://www.w3.org/2001/XMLSchema" xmlns:p="http://schemas.microsoft.com/office/2006/metadata/properties" xmlns:ns2="b5426cb8-9245-4716-8b42-991f5d301053" xmlns:ns3="37a2b200-f654-4ad0-9a63-c032a64fd972" targetNamespace="http://schemas.microsoft.com/office/2006/metadata/properties" ma:root="true" ma:fieldsID="c4b9a9c009fe635c03b6d44923d0b905" ns2:_="" ns3:_="">
    <xsd:import namespace="b5426cb8-9245-4716-8b42-991f5d301053"/>
    <xsd:import namespace="37a2b200-f654-4ad0-9a63-c032a64fd97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BrandRefresh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426cb8-9245-4716-8b42-991f5d3010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0b607bbe-9751-46d3-ac86-39dfe3141325"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BrandRefreshActivity" ma:index="19" nillable="true" ma:displayName="Brand Refresh Activity" ma:format="Dropdown" ma:internalName="BrandRefreshActivity">
      <xsd:simpleType>
        <xsd:restriction base="dms:Choice">
          <xsd:enumeration value="October 2024"/>
          <xsd:enumeration value="Archived Template"/>
          <xsd:enumeration value="N/A - Not a template"/>
          <xsd:enumeration value="To archive: October 2024"/>
        </xsd:restriction>
      </xsd:simpleType>
    </xsd:element>
  </xsd:schema>
  <xsd:schema xmlns:xsd="http://www.w3.org/2001/XMLSchema" xmlns:xs="http://www.w3.org/2001/XMLSchema" xmlns:dms="http://schemas.microsoft.com/office/2006/documentManagement/types" xmlns:pc="http://schemas.microsoft.com/office/infopath/2007/PartnerControls" targetNamespace="37a2b200-f654-4ad0-9a63-c032a64fd97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db3a3e0-64de-4e6e-98ae-3a7dc50fd37b}" ma:internalName="TaxCatchAll" ma:showField="CatchAllData" ma:web="7c3a2705-3e7d-4834-8828-fc3bdf7c8ad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88D675-BEF6-40F9-AB76-8AD72E18C1FD}">
  <ds:schemaRefs>
    <ds:schemaRef ds:uri="http://schemas.microsoft.com/sharepoint/v3/contenttype/forms"/>
  </ds:schemaRefs>
</ds:datastoreItem>
</file>

<file path=customXml/itemProps2.xml><?xml version="1.0" encoding="utf-8"?>
<ds:datastoreItem xmlns:ds="http://schemas.openxmlformats.org/officeDocument/2006/customXml" ds:itemID="{43ED15BF-AF71-4546-83F6-9E2BC7083AC6}">
  <ds:schemaRefs>
    <ds:schemaRef ds:uri="37a2b200-f654-4ad0-9a63-c032a64fd972"/>
    <ds:schemaRef ds:uri="b5426cb8-9245-4716-8b42-991f5d30105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8CE7C89-9F9E-4510-8F0A-5DBC791E5293}">
  <ds:schemaRefs>
    <ds:schemaRef ds:uri="37a2b200-f654-4ad0-9a63-c032a64fd972"/>
    <ds:schemaRef ds:uri="b5426cb8-9245-4716-8b42-991f5d3010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04 DE Both sectors PPT with icons</Template>
  <TotalTime>35</TotalTime>
  <Words>919</Words>
  <Application>Microsoft Office PowerPoint</Application>
  <PresentationFormat>Widescreen</PresentationFormat>
  <Paragraphs>67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Helvetica</vt:lpstr>
      <vt:lpstr>Times New Roman</vt:lpstr>
      <vt:lpstr>1_Custom Design</vt:lpstr>
      <vt:lpstr>PowerPoint Presentation</vt:lpstr>
      <vt:lpstr>Vacation Leave Estimator</vt:lpstr>
      <vt:lpstr>Using the Vacation Leave Estimator– Points to Consider </vt:lpstr>
      <vt:lpstr>Employee Existing Leave Balances </vt:lpstr>
      <vt:lpstr>Forecasting Annual Leave </vt:lpstr>
      <vt:lpstr>Forecasting Annual Leave  part 2</vt:lpstr>
      <vt:lpstr>Forecasting Additional Paid Leave  </vt:lpstr>
      <vt:lpstr>PowerPoint Presentation</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Christina Ridge</dc:creator>
  <cp:lastModifiedBy>Leonie Gray</cp:lastModifiedBy>
  <cp:revision>3</cp:revision>
  <dcterms:created xsi:type="dcterms:W3CDTF">2025-05-19T04:54:00Z</dcterms:created>
  <dcterms:modified xsi:type="dcterms:W3CDTF">2025-08-14T01:17:51Z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0x0101008A1D4BEE45E56445A345776DEB70A286</vt:lpwstr>
  </property>
  <property fmtid="{D5CDD505-2E9C-101B-9397-08002B2CF9AE}" pid="3" name="MediaServiceImageTags">
    <vt:lpwstr/>
  </property>
</Properties>
</file>