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9" r:id="rId2"/>
  </p:sldMasterIdLst>
  <p:notesMasterIdLst>
    <p:notesMasterId r:id="rId7"/>
  </p:notesMasterIdLst>
  <p:sldIdLst>
    <p:sldId id="2145707447" r:id="rId3"/>
    <p:sldId id="2145707445" r:id="rId4"/>
    <p:sldId id="2145707446" r:id="rId5"/>
    <p:sldId id="214747309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1775" autoAdjust="0"/>
  </p:normalViewPr>
  <p:slideViewPr>
    <p:cSldViewPr snapToGrid="0">
      <p:cViewPr varScale="1">
        <p:scale>
          <a:sx n="88" d="100"/>
          <a:sy n="88" d="100"/>
        </p:scale>
        <p:origin x="139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ia Rann" userId="fe7c63b8-918b-4c37-ab8c-26dd1dc5ab10" providerId="ADAL" clId="{17CB98AA-EF90-4A3B-9412-B805F9C318C8}"/>
    <pc:docChg chg="modSld">
      <pc:chgData name="Tania Rann" userId="fe7c63b8-918b-4c37-ab8c-26dd1dc5ab10" providerId="ADAL" clId="{17CB98AA-EF90-4A3B-9412-B805F9C318C8}" dt="2025-08-13T07:19:44.808" v="28" actId="20577"/>
      <pc:docMkLst>
        <pc:docMk/>
      </pc:docMkLst>
      <pc:sldChg chg="modNotesTx">
        <pc:chgData name="Tania Rann" userId="fe7c63b8-918b-4c37-ab8c-26dd1dc5ab10" providerId="ADAL" clId="{17CB98AA-EF90-4A3B-9412-B805F9C318C8}" dt="2025-08-13T07:19:44.808" v="28" actId="20577"/>
        <pc:sldMkLst>
          <pc:docMk/>
          <pc:sldMk cId="3756670242" sldId="214747309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1B7A1F-621D-4D17-B9F8-8414542AB0A3}" type="datetimeFigureOut">
              <a:rPr lang="en-AU" smtClean="0"/>
              <a:t>13/08/2025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52C985-CB5E-400B-A436-79DB7A6923C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75248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Intro Data Insights – read all deets off this page as the launch page into the following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52C985-CB5E-400B-A436-79DB7A6923C2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8219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Talk through the three tiles that are available via Workforce Insights. List out loud the six available insights available to schools with the item in bold in the </a:t>
            </a:r>
            <a:r>
              <a:rPr lang="en-AU" dirty="0" err="1"/>
              <a:t>descripter</a:t>
            </a:r>
            <a:r>
              <a:rPr lang="en-AU" dirty="0"/>
              <a:t> only and then onto the plan ahead item so…</a:t>
            </a:r>
          </a:p>
          <a:p>
            <a:r>
              <a:rPr lang="en-AU" dirty="0"/>
              <a:t>Eg Applicant Pool – enables you to search the </a:t>
            </a:r>
            <a:r>
              <a:rPr lang="en-AU" b="1" dirty="0"/>
              <a:t>applicant pool visually</a:t>
            </a:r>
            <a:r>
              <a:rPr lang="en-AU" dirty="0"/>
              <a:t> to see </a:t>
            </a:r>
            <a:r>
              <a:rPr lang="en-AU" b="1" dirty="0"/>
              <a:t>who is available in the near future and what roles they will be able to fill in your school – </a:t>
            </a:r>
            <a:r>
              <a:rPr lang="en-AU" b="0" dirty="0"/>
              <a:t>do the same for each of the six streams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52C985-CB5E-400B-A436-79DB7A6923C2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00455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Plug upcoming new insight which will be available in September – read benefits out for each item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52C985-CB5E-400B-A436-79DB7A6923C2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44434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Talk through the opportunities to get involved in working groups where BMs codesign eduPay with the eduPay project team, share the </a:t>
            </a:r>
            <a:r>
              <a:rPr lang="en-AU" dirty="0" err="1"/>
              <a:t>one.stop.shop</a:t>
            </a:r>
            <a:r>
              <a:rPr lang="en-AU" dirty="0"/>
              <a:t> details which has had over 5,000 views and has everything BMs need in the one spot and plug the upcoming Q&amp;A sessions with the eduPay experts – real time answers, with live experts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52C985-CB5E-400B-A436-79DB7A6923C2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60586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228E1-591C-BB4C-C2B1-3B9B5BF82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D2E5C1-0862-4836-500E-C3E119E49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B6488-56D5-91B6-3BED-32B77A4D5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25E8-F7F6-0A4B-908A-5CD2D6A082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840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7DA83-CFFA-04D9-EB09-E1192C940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D585F-E914-C641-8FF6-DDCA9FEA5E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3275" y="2168525"/>
            <a:ext cx="5113338" cy="371442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A63688-D5C7-076C-E81B-DD9F9AC8C6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5389" y="2168525"/>
            <a:ext cx="5437186" cy="371442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1F13F-B0F0-4B7E-2300-C51DE5611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25E8-F7F6-0A4B-908A-5CD2D6A082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509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">
          <p15:clr>
            <a:srgbClr val="FBAE40"/>
          </p15:clr>
        </p15:guide>
        <p15:guide id="3" pos="506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B6D0B-1F57-FE06-E1A7-15160132A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"/>
            <a:ext cx="10515600" cy="973776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4525B5-06F0-9D9F-A99D-4C2A33AA2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3276" y="1681163"/>
            <a:ext cx="5113338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EB9748-04B6-2CB3-2A17-A4F528936D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3276" y="2785241"/>
            <a:ext cx="5113337" cy="340442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03A0BA-A1BF-D041-E0AE-3C7F2E0A7C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5388" y="1681163"/>
            <a:ext cx="5437186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59A17F-D6D9-E986-FB62-7DE42BE03E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5388" y="2785241"/>
            <a:ext cx="5437186" cy="340442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7CCF33-3C54-C4B3-02C5-15BB4187D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25E8-F7F6-0A4B-908A-5CD2D6A082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9998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01EAC-8A19-26EF-ED0A-818DE9A5B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275" y="2016487"/>
            <a:ext cx="5113338" cy="516422"/>
          </a:xfrm>
        </p:spPr>
        <p:txBody>
          <a:bodyPr anchor="b"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868CE-8D97-6B8D-B76C-BA4F27ED7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5388" y="2016486"/>
            <a:ext cx="5421312" cy="36008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874932-77D3-6E42-696C-3D0A48B0F1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3275" y="2776589"/>
            <a:ext cx="5113338" cy="28407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B8E4BB-CAEE-A303-845E-BDE5297B1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25E8-F7F6-0A4B-908A-5CD2D6A082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347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011CE-EB7A-FE6D-997F-957C3B151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275" y="1531917"/>
            <a:ext cx="5113338" cy="1053866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C9E950-600D-1D75-9B5A-2EE90A1900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5388" y="1531917"/>
            <a:ext cx="5437187" cy="432913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DE3729-6602-6729-BB7F-CBE2A67A70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3275" y="2895804"/>
            <a:ext cx="5113338" cy="30782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CAC601-1B47-CF5D-76ED-4D76303BF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25E8-F7F6-0A4B-908A-5CD2D6A082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3256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3875C-A54F-8C77-51FF-F0C7742FAE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A5D80E-9FF4-5EA5-BD82-C7FE4FF4DA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BE133-1024-1448-BCB1-922E2F365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704FD2E-F4C9-4D9B-9F38-650D65261C0C}" type="datetimeFigureOut">
              <a:rPr kumimoji="0" lang="en-AU" sz="1800" b="0" i="0" u="none" strike="noStrike" kern="1200" cap="none" spc="0" normalizeH="0" baseline="0" noProof="0" smtClean="0">
                <a:ln>
                  <a:noFill/>
                </a:ln>
                <a:solidFill>
                  <a:srgbClr val="1F164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13/08/2025</a:t>
            </a:fld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1F164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63893-8780-202C-F2B2-787CCFC32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1F164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CC6EB7-196F-AB3A-2BC0-5534F87AC4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EC0787-4ADB-4947-BAFA-98EEB6F9ADE8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srgbClr val="1F1646">
                    <a:tint val="82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srgbClr val="1F1646">
                  <a:tint val="82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6565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26F7D9-1F7A-47F9-A89F-0DB457798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76667-EDD1-4869-9179-F2BC13D14C66}" type="datetimeFigureOut">
              <a:rPr lang="en-AU" smtClean="0"/>
              <a:t>13/08/2025</a:t>
            </a:fld>
            <a:endParaRPr lang="en-AU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B685E8-47F2-434E-A9C0-7226B0F9F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F50893-1439-4028-991D-5E748F8A6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8411F-CB9E-4954-A79E-F28481E3E5A7}" type="slidenum">
              <a:rPr lang="en-AU" smtClean="0"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63760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7DA83-CFFA-04D9-EB09-E1192C940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D585F-E914-C641-8FF6-DDCA9FEA5E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03275" y="2168525"/>
            <a:ext cx="5113338" cy="3714422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A63688-D5C7-076C-E81B-DD9F9AC8C6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5389" y="2168525"/>
            <a:ext cx="5437186" cy="371442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31F13F-B0F0-4B7E-2300-C51DE5611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25E8-F7F6-0A4B-908A-5CD2D6A082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843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">
          <p15:clr>
            <a:srgbClr val="FBAE40"/>
          </p15:clr>
        </p15:guide>
        <p15:guide id="3" pos="506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3B6D0B-1F57-FE06-E1A7-15160132A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"/>
            <a:ext cx="10515600" cy="973776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4525B5-06F0-9D9F-A99D-4C2A33AA2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3276" y="1681163"/>
            <a:ext cx="5113338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EB9748-04B6-2CB3-2A17-A4F528936D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3276" y="2785241"/>
            <a:ext cx="5113337" cy="340442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F03A0BA-A1BF-D041-E0AE-3C7F2E0A7C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5388" y="1681163"/>
            <a:ext cx="5437186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59A17F-D6D9-E986-FB62-7DE42BE03E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5388" y="2785241"/>
            <a:ext cx="5437186" cy="340442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7CCF33-3C54-C4B3-02C5-15BB4187D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25E8-F7F6-0A4B-908A-5CD2D6A082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037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01EAC-8A19-26EF-ED0A-818DE9A5B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275" y="2016487"/>
            <a:ext cx="5113338" cy="516422"/>
          </a:xfrm>
        </p:spPr>
        <p:txBody>
          <a:bodyPr anchor="b"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3868CE-8D97-6B8D-B76C-BA4F27ED7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5388" y="2016486"/>
            <a:ext cx="5421312" cy="36008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874932-77D3-6E42-696C-3D0A48B0F1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3275" y="2776589"/>
            <a:ext cx="5113338" cy="28407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B8E4BB-CAEE-A303-845E-BDE5297B1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25E8-F7F6-0A4B-908A-5CD2D6A082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630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011CE-EB7A-FE6D-997F-957C3B151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275" y="1531917"/>
            <a:ext cx="5113338" cy="1053866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C9E950-600D-1D75-9B5A-2EE90A1900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5388" y="1531917"/>
            <a:ext cx="5437187" cy="4329133"/>
          </a:xfrm>
          <a:solidFill>
            <a:schemeClr val="accent6">
              <a:lumMod val="40000"/>
              <a:lumOff val="6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DE3729-6602-6729-BB7F-CBE2A67A70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3275" y="2895804"/>
            <a:ext cx="5113338" cy="30782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CAC601-1B47-CF5D-76ED-4D76303BF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25E8-F7F6-0A4B-908A-5CD2D6A082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040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A9DD3-F31D-4C9D-87CB-5493337B08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702D98-D942-40FD-B60B-66F8B1E223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1048E6-A711-4EAE-8201-711ED3B41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A1BB0-F544-478A-BE47-7054CD38748D}" type="datetimeFigureOut">
              <a:rPr lang="en-AU" smtClean="0"/>
              <a:t>12/08/2025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8A48E-5E13-44A7-AEC0-49CC2C95B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6D432D-0FCE-459B-9D9C-7DCE2729F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332D2D-221B-4076-972A-ABEBED8CD3F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58039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14303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26F7D9-1F7A-47F9-A89F-0DB457798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>
              <a:defRPr/>
            </a:pPr>
            <a:fld id="{74876667-EDD1-4869-9179-F2BC13D14C66}" type="datetimeFigureOut">
              <a:rPr lang="en-AU" smtClean="0">
                <a:solidFill>
                  <a:srgbClr val="000000"/>
                </a:solidFill>
              </a:rPr>
              <a:pPr defTabSz="457200">
                <a:defRPr/>
              </a:pPr>
              <a:t>12/08/2025</a:t>
            </a:fld>
            <a:endParaRPr lang="en-AU" dirty="0">
              <a:solidFill>
                <a:srgbClr val="000000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B685E8-47F2-434E-A9C0-7226B0F9F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>
              <a:defRPr/>
            </a:pPr>
            <a:endParaRPr lang="en-AU" dirty="0">
              <a:solidFill>
                <a:srgbClr val="00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F50893-1439-4028-991D-5E748F8A6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 defTabSz="457200">
              <a:defRPr/>
            </a:pPr>
            <a:fld id="{E868411F-CB9E-4954-A79E-F28481E3E5A7}" type="slidenum">
              <a:rPr lang="en-AU" sz="1800" smtClean="0">
                <a:solidFill>
                  <a:srgbClr val="000000"/>
                </a:solidFill>
              </a:rPr>
              <a:pPr algn="l" defTabSz="457200">
                <a:defRPr/>
              </a:pPr>
              <a:t>‹#›</a:t>
            </a:fld>
            <a:endParaRPr lang="en-AU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934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228E1-591C-BB4C-C2B1-3B9B5BF82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D2E5C1-0862-4836-500E-C3E119E49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2B6488-56D5-91B6-3BED-32B77A4D5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525E8-F7F6-0A4B-908A-5CD2D6A082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046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4.sv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EBD0AF1E-6BAC-44BD-5773-142FCF9F7B8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0" y="0"/>
            <a:ext cx="12192000" cy="9779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D1028C-5405-E1C5-E9E6-F9D587934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275" y="1"/>
            <a:ext cx="10550525" cy="977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AB9123-66E1-4F4A-5AA6-AE0BC13C7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3275" y="2168525"/>
            <a:ext cx="10909299" cy="4008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A1FA39-07C5-C41D-7A81-CB801353B2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31019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D525E8-F7F6-0A4B-908A-5CD2D6A082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224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orient="horz" pos="2160">
          <p15:clr>
            <a:srgbClr val="F26B43"/>
          </p15:clr>
        </p15:guide>
        <p15:guide id="4" pos="506">
          <p15:clr>
            <a:srgbClr val="F26B43"/>
          </p15:clr>
        </p15:guide>
        <p15:guide id="5" orient="horz" pos="1366">
          <p15:clr>
            <a:srgbClr val="F26B43"/>
          </p15:clr>
        </p15:guide>
        <p15:guide id="6" pos="3840">
          <p15:clr>
            <a:srgbClr val="F26B43"/>
          </p15:clr>
        </p15:guide>
        <p15:guide id="7" pos="3953">
          <p15:clr>
            <a:srgbClr val="F26B43"/>
          </p15:clr>
        </p15:guide>
        <p15:guide id="8" pos="3727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EBD0AF1E-6BAC-44BD-5773-142FCF9F7B8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0" y="0"/>
            <a:ext cx="12192000" cy="9779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D1028C-5405-E1C5-E9E6-F9D587934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275" y="1"/>
            <a:ext cx="10550525" cy="977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AB9123-66E1-4F4A-5AA6-AE0BC13C7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3275" y="2168525"/>
            <a:ext cx="10909299" cy="4008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A1FA39-07C5-C41D-7A81-CB801353B2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31019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D525E8-F7F6-0A4B-908A-5CD2D6A082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6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378">
          <p15:clr>
            <a:srgbClr val="F26B43"/>
          </p15:clr>
        </p15:guide>
        <p15:guide id="2" orient="horz" pos="2160">
          <p15:clr>
            <a:srgbClr val="F26B43"/>
          </p15:clr>
        </p15:guide>
        <p15:guide id="4" pos="506">
          <p15:clr>
            <a:srgbClr val="F26B43"/>
          </p15:clr>
        </p15:guide>
        <p15:guide id="5" orient="horz" pos="1366">
          <p15:clr>
            <a:srgbClr val="F26B43"/>
          </p15:clr>
        </p15:guide>
        <p15:guide id="6" pos="3840">
          <p15:clr>
            <a:srgbClr val="F26B43"/>
          </p15:clr>
        </p15:guide>
        <p15:guide id="7" pos="3953">
          <p15:clr>
            <a:srgbClr val="F26B43"/>
          </p15:clr>
        </p15:guide>
        <p15:guide id="8" pos="372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hyperlink" Target="https://edugate.eduweb.vic.gov.au/Services/IT/eduPay/Customer/Data%20Insights-Schools.pdf" TargetMode="External"/><Relationship Id="rId4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5.png"/><Relationship Id="rId18" Type="http://schemas.openxmlformats.org/officeDocument/2006/relationships/image" Target="../media/image20.svg"/><Relationship Id="rId3" Type="http://schemas.openxmlformats.org/officeDocument/2006/relationships/image" Target="../media/image9.png"/><Relationship Id="rId21" Type="http://schemas.openxmlformats.org/officeDocument/2006/relationships/image" Target="../media/image23.png"/><Relationship Id="rId7" Type="http://schemas.openxmlformats.org/officeDocument/2006/relationships/image" Target="../media/image7.png"/><Relationship Id="rId12" Type="http://schemas.openxmlformats.org/officeDocument/2006/relationships/image" Target="../media/image14.sv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svg"/><Relationship Id="rId20" Type="http://schemas.openxmlformats.org/officeDocument/2006/relationships/image" Target="../media/image22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11" Type="http://schemas.openxmlformats.org/officeDocument/2006/relationships/image" Target="../media/image13.png"/><Relationship Id="rId5" Type="http://schemas.openxmlformats.org/officeDocument/2006/relationships/image" Target="../media/image11.png"/><Relationship Id="rId15" Type="http://schemas.openxmlformats.org/officeDocument/2006/relationships/image" Target="../media/image17.png"/><Relationship Id="rId10" Type="http://schemas.openxmlformats.org/officeDocument/2006/relationships/hyperlink" Target="https://edugate.eduweb.vic.gov.au/Services/IT/eduPay/Customer/Data%20Insights-Schools.pdf" TargetMode="External"/><Relationship Id="rId19" Type="http://schemas.openxmlformats.org/officeDocument/2006/relationships/image" Target="../media/image21.png"/><Relationship Id="rId4" Type="http://schemas.openxmlformats.org/officeDocument/2006/relationships/image" Target="../media/image10.png"/><Relationship Id="rId9" Type="http://schemas.openxmlformats.org/officeDocument/2006/relationships/image" Target="../media/image6.svg"/><Relationship Id="rId14" Type="http://schemas.openxmlformats.org/officeDocument/2006/relationships/image" Target="../media/image16.svg"/><Relationship Id="rId22" Type="http://schemas.openxmlformats.org/officeDocument/2006/relationships/image" Target="../media/image2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dugate.eduweb.vic.gov.au/Services/IT/eduPay/Customer/Data%20Insights-Schools.pdf" TargetMode="Externa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edugate.eduweb.vic.gov.au/Services/IT/eduPay/Customer/eduPay%20Support%20for%20BMs.pdf" TargetMode="External"/><Relationship Id="rId13" Type="http://schemas.openxmlformats.org/officeDocument/2006/relationships/image" Target="../media/image27.png"/><Relationship Id="rId3" Type="http://schemas.openxmlformats.org/officeDocument/2006/relationships/hyperlink" Target="mailto:tania.rann@education.vic.gov.au" TargetMode="External"/><Relationship Id="rId7" Type="http://schemas.openxmlformats.org/officeDocument/2006/relationships/hyperlink" Target="https://eduvic.webex.com/eduvic/j.php?MTID=mc1b99a49e63dae9c4d78ae550d1c8aed" TargetMode="External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eduvic.webex.com/eduvic/j.php?MTID=m0f2d782c4c41106bbcf18d6d436809fb" TargetMode="External"/><Relationship Id="rId11" Type="http://schemas.openxmlformats.org/officeDocument/2006/relationships/image" Target="../media/image6.svg"/><Relationship Id="rId5" Type="http://schemas.openxmlformats.org/officeDocument/2006/relationships/hyperlink" Target="https://eduvic.webex.com/eduvic/j.php?MTID=mde8e6f699c366aedede862be75b9cdc6" TargetMode="External"/><Relationship Id="rId10" Type="http://schemas.openxmlformats.org/officeDocument/2006/relationships/image" Target="../media/image5.png"/><Relationship Id="rId4" Type="http://schemas.openxmlformats.org/officeDocument/2006/relationships/image" Target="../media/image7.png"/><Relationship Id="rId9" Type="http://schemas.openxmlformats.org/officeDocument/2006/relationships/image" Target="../media/image25.png"/><Relationship Id="rId14" Type="http://schemas.openxmlformats.org/officeDocument/2006/relationships/image" Target="../media/image2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8F1B6-D51A-34B0-EC45-27B7638693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504" y="75415"/>
            <a:ext cx="9144000" cy="735291"/>
          </a:xfrm>
        </p:spPr>
        <p:txBody>
          <a:bodyPr>
            <a:normAutofit/>
          </a:bodyPr>
          <a:lstStyle/>
          <a:p>
            <a:pPr algn="l"/>
            <a:r>
              <a:rPr lang="en-AU" sz="2800" dirty="0"/>
              <a:t>eduPay Data Insights</a:t>
            </a:r>
            <a:br>
              <a:rPr lang="en-AU" sz="2800" dirty="0"/>
            </a:br>
            <a:r>
              <a:rPr lang="en-AU" sz="1400" dirty="0"/>
              <a:t>Navigation deets…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D8B57B-B010-65C9-F852-D85BB239BF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4031" y="1551039"/>
            <a:ext cx="4369371" cy="1507290"/>
          </a:xfrm>
        </p:spPr>
        <p:txBody>
          <a:bodyPr>
            <a:noAutofit/>
          </a:bodyPr>
          <a:lstStyle/>
          <a:p>
            <a:pPr algn="l"/>
            <a:r>
              <a:rPr lang="en-AU" sz="2000" b="1" dirty="0"/>
              <a:t>Data insights is the eduPay data visualisation tool </a:t>
            </a:r>
            <a:r>
              <a:rPr lang="en-AU" sz="2000" dirty="0"/>
              <a:t>for user-friendly analysis to create interactive dashboards, charts and graphs.</a:t>
            </a:r>
          </a:p>
          <a:p>
            <a:pPr algn="l"/>
            <a:r>
              <a:rPr lang="en-AU" sz="2000" b="1" dirty="0"/>
              <a:t>With it’s real time data and intuitive search,</a:t>
            </a:r>
            <a:r>
              <a:rPr lang="en-AU" sz="2000" dirty="0"/>
              <a:t> Data Insights can be explored using inbuilt filter capabilities to fine tune reporting requirements to identify trends, patterns and anomalies to inform future planning.</a:t>
            </a:r>
          </a:p>
          <a:p>
            <a:pPr algn="l"/>
            <a:r>
              <a:rPr lang="en-AU" sz="2000" dirty="0"/>
              <a:t>Head to </a:t>
            </a:r>
            <a:r>
              <a:rPr lang="en-AU" sz="2000" b="1" dirty="0"/>
              <a:t>Workforce Insights </a:t>
            </a:r>
            <a:r>
              <a:rPr lang="en-AU" sz="2000" dirty="0"/>
              <a:t>via a range of nav options to get started now…</a:t>
            </a:r>
          </a:p>
          <a:p>
            <a:pPr algn="l"/>
            <a:endParaRPr lang="en-AU" sz="2000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21FDBBA-CEC8-6525-A87A-E59DF0959C5F}"/>
              </a:ext>
            </a:extLst>
          </p:cNvPr>
          <p:cNvSpPr/>
          <p:nvPr/>
        </p:nvSpPr>
        <p:spPr>
          <a:xfrm>
            <a:off x="9632811" y="6336040"/>
            <a:ext cx="2470826" cy="408677"/>
          </a:xfrm>
          <a:prstGeom prst="roundRect">
            <a:avLst/>
          </a:prstGeom>
          <a:noFill/>
          <a:ln w="381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0A002AF-53AB-F2CF-891D-D17612066D5F}"/>
              </a:ext>
            </a:extLst>
          </p:cNvPr>
          <p:cNvSpPr/>
          <p:nvPr/>
        </p:nvSpPr>
        <p:spPr>
          <a:xfrm>
            <a:off x="9669933" y="6336039"/>
            <a:ext cx="448262" cy="408677"/>
          </a:xfrm>
          <a:prstGeom prst="roundRect">
            <a:avLst/>
          </a:prstGeom>
          <a:solidFill>
            <a:srgbClr val="5B9BD5"/>
          </a:solidFill>
          <a:ln w="381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Content Placeholder 11" descr="Teacher with solid fill">
            <a:extLst>
              <a:ext uri="{FF2B5EF4-FFF2-40B4-BE49-F238E27FC236}">
                <a16:creationId xmlns:a16="http://schemas.microsoft.com/office/drawing/2014/main" id="{39F8D9B2-5E1F-AEB5-EE4A-B99D7816CF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48105" y="6347206"/>
            <a:ext cx="408677" cy="4086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1F24F43-ABE3-9F5B-E4CD-F714E8F2BDDA}"/>
              </a:ext>
            </a:extLst>
          </p:cNvPr>
          <p:cNvSpPr txBox="1"/>
          <p:nvPr/>
        </p:nvSpPr>
        <p:spPr>
          <a:xfrm>
            <a:off x="10140023" y="6385815"/>
            <a:ext cx="29532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srgbClr val="1F1646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Detailed </a:t>
            </a: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srgbClr val="1F1646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  <a:hlinkClick r:id="rId5"/>
              </a:rPr>
              <a:t>Support Guide</a:t>
            </a:r>
            <a:endParaRPr kumimoji="0" lang="en-AU" sz="1400" b="0" i="0" u="none" strike="noStrike" kern="1200" cap="none" spc="0" normalizeH="0" baseline="0" noProof="0" dirty="0">
              <a:ln>
                <a:noFill/>
              </a:ln>
              <a:solidFill>
                <a:srgbClr val="1F1646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2DF551-E649-FA47-8A38-370626BE4B09}"/>
              </a:ext>
            </a:extLst>
          </p:cNvPr>
          <p:cNvSpPr/>
          <p:nvPr/>
        </p:nvSpPr>
        <p:spPr>
          <a:xfrm>
            <a:off x="0" y="6446248"/>
            <a:ext cx="3401568" cy="22582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Reducing </a:t>
            </a:r>
            <a:r>
              <a:rPr kumimoji="0" lang="en-AU" sz="11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your</a:t>
            </a: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administrative burden the </a:t>
            </a:r>
            <a:r>
              <a:rPr kumimoji="0" lang="en-AU" sz="11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eduPay</a:t>
            </a: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way</a:t>
            </a:r>
            <a:endParaRPr kumimoji="0" lang="en-AU" sz="11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32C984-3D50-4B8C-1D2C-BFBAD00A76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8613" y="6319159"/>
            <a:ext cx="495729" cy="374433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4D041A5-1370-1576-B0DA-70F2D8DEC599}"/>
              </a:ext>
            </a:extLst>
          </p:cNvPr>
          <p:cNvSpPr/>
          <p:nvPr/>
        </p:nvSpPr>
        <p:spPr>
          <a:xfrm>
            <a:off x="5344999" y="1663661"/>
            <a:ext cx="5071620" cy="48076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dirty="0"/>
              <a:t>Manager Homepage &gt; Workforce Insights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65EF400-4181-5C0B-BD28-15F9A52C8B38}"/>
              </a:ext>
            </a:extLst>
          </p:cNvPr>
          <p:cNvSpPr/>
          <p:nvPr/>
        </p:nvSpPr>
        <p:spPr>
          <a:xfrm>
            <a:off x="5344999" y="2241167"/>
            <a:ext cx="5071620" cy="48076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dirty="0"/>
              <a:t>HR Admin Homepage &gt; Workforce Insights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D93CDF9F-F27B-831B-EA1A-74F8B43A74F7}"/>
              </a:ext>
            </a:extLst>
          </p:cNvPr>
          <p:cNvSpPr/>
          <p:nvPr/>
        </p:nvSpPr>
        <p:spPr>
          <a:xfrm>
            <a:off x="5344999" y="2844368"/>
            <a:ext cx="5071620" cy="48076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dirty="0"/>
              <a:t>Workforce Insights Homepage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1971612-86B6-EF91-8C9C-54808A0286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15218" y="3626949"/>
            <a:ext cx="5768434" cy="179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319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E637D-B4BB-B9B2-95E1-27FA8F6CB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E50B4FE-CE71-6413-35FC-2BA58CCA9A3A}"/>
              </a:ext>
            </a:extLst>
          </p:cNvPr>
          <p:cNvSpPr/>
          <p:nvPr/>
        </p:nvSpPr>
        <p:spPr>
          <a:xfrm>
            <a:off x="373758" y="1708484"/>
            <a:ext cx="2865509" cy="419824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9634FC-BBE5-4AEA-B749-3F39A37385DD}"/>
              </a:ext>
            </a:extLst>
          </p:cNvPr>
          <p:cNvSpPr/>
          <p:nvPr/>
        </p:nvSpPr>
        <p:spPr>
          <a:xfrm>
            <a:off x="536646" y="2026333"/>
            <a:ext cx="2590400" cy="35641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14425FD-870E-FCAC-A877-9A9D6862ECD9}"/>
              </a:ext>
            </a:extLst>
          </p:cNvPr>
          <p:cNvSpPr/>
          <p:nvPr/>
        </p:nvSpPr>
        <p:spPr>
          <a:xfrm>
            <a:off x="3431464" y="1215416"/>
            <a:ext cx="1948994" cy="1389159"/>
          </a:xfrm>
          <a:custGeom>
            <a:avLst/>
            <a:gdLst>
              <a:gd name="connsiteX0" fmla="*/ 0 w 1055608"/>
              <a:gd name="connsiteY0" fmla="*/ 0 h 707641"/>
              <a:gd name="connsiteX1" fmla="*/ 1055608 w 1055608"/>
              <a:gd name="connsiteY1" fmla="*/ 0 h 707641"/>
              <a:gd name="connsiteX2" fmla="*/ 1055608 w 1055608"/>
              <a:gd name="connsiteY2" fmla="*/ 707641 h 707641"/>
              <a:gd name="connsiteX3" fmla="*/ 0 w 1055608"/>
              <a:gd name="connsiteY3" fmla="*/ 707641 h 707641"/>
              <a:gd name="connsiteX4" fmla="*/ 0 w 1055608"/>
              <a:gd name="connsiteY4" fmla="*/ 0 h 707641"/>
              <a:gd name="connsiteX0" fmla="*/ 0 w 2575726"/>
              <a:gd name="connsiteY0" fmla="*/ 1112423 h 1820064"/>
              <a:gd name="connsiteX1" fmla="*/ 2575726 w 2575726"/>
              <a:gd name="connsiteY1" fmla="*/ 0 h 1820064"/>
              <a:gd name="connsiteX2" fmla="*/ 1055608 w 2575726"/>
              <a:gd name="connsiteY2" fmla="*/ 1820064 h 1820064"/>
              <a:gd name="connsiteX3" fmla="*/ 0 w 2575726"/>
              <a:gd name="connsiteY3" fmla="*/ 1820064 h 1820064"/>
              <a:gd name="connsiteX4" fmla="*/ 0 w 2575726"/>
              <a:gd name="connsiteY4" fmla="*/ 1112423 h 1820064"/>
              <a:gd name="connsiteX0" fmla="*/ 0 w 2598658"/>
              <a:gd name="connsiteY0" fmla="*/ 1112423 h 1820064"/>
              <a:gd name="connsiteX1" fmla="*/ 2575726 w 2598658"/>
              <a:gd name="connsiteY1" fmla="*/ 0 h 1820064"/>
              <a:gd name="connsiteX2" fmla="*/ 2598658 w 2598658"/>
              <a:gd name="connsiteY2" fmla="*/ 946145 h 1820064"/>
              <a:gd name="connsiteX3" fmla="*/ 0 w 2598658"/>
              <a:gd name="connsiteY3" fmla="*/ 1820064 h 1820064"/>
              <a:gd name="connsiteX4" fmla="*/ 0 w 2598658"/>
              <a:gd name="connsiteY4" fmla="*/ 1112423 h 1820064"/>
              <a:gd name="connsiteX0" fmla="*/ 0 w 2613826"/>
              <a:gd name="connsiteY0" fmla="*/ 1138617 h 1846258"/>
              <a:gd name="connsiteX1" fmla="*/ 2613826 w 2613826"/>
              <a:gd name="connsiteY1" fmla="*/ 0 h 1846258"/>
              <a:gd name="connsiteX2" fmla="*/ 2598658 w 2613826"/>
              <a:gd name="connsiteY2" fmla="*/ 972339 h 1846258"/>
              <a:gd name="connsiteX3" fmla="*/ 0 w 2613826"/>
              <a:gd name="connsiteY3" fmla="*/ 1846258 h 1846258"/>
              <a:gd name="connsiteX4" fmla="*/ 0 w 2613826"/>
              <a:gd name="connsiteY4" fmla="*/ 1138617 h 1846258"/>
              <a:gd name="connsiteX0" fmla="*/ 0 w 2598658"/>
              <a:gd name="connsiteY0" fmla="*/ 1139808 h 1847449"/>
              <a:gd name="connsiteX1" fmla="*/ 2578107 w 2598658"/>
              <a:gd name="connsiteY1" fmla="*/ 0 h 1847449"/>
              <a:gd name="connsiteX2" fmla="*/ 2598658 w 2598658"/>
              <a:gd name="connsiteY2" fmla="*/ 973530 h 1847449"/>
              <a:gd name="connsiteX3" fmla="*/ 0 w 2598658"/>
              <a:gd name="connsiteY3" fmla="*/ 1847449 h 1847449"/>
              <a:gd name="connsiteX4" fmla="*/ 0 w 2598658"/>
              <a:gd name="connsiteY4" fmla="*/ 1139808 h 1847449"/>
              <a:gd name="connsiteX0" fmla="*/ 0 w 2598658"/>
              <a:gd name="connsiteY0" fmla="*/ 1139808 h 1847449"/>
              <a:gd name="connsiteX1" fmla="*/ 2581679 w 2598658"/>
              <a:gd name="connsiteY1" fmla="*/ 0 h 1847449"/>
              <a:gd name="connsiteX2" fmla="*/ 2598658 w 2598658"/>
              <a:gd name="connsiteY2" fmla="*/ 973530 h 1847449"/>
              <a:gd name="connsiteX3" fmla="*/ 0 w 2598658"/>
              <a:gd name="connsiteY3" fmla="*/ 1847449 h 1847449"/>
              <a:gd name="connsiteX4" fmla="*/ 0 w 2598658"/>
              <a:gd name="connsiteY4" fmla="*/ 1139808 h 1847449"/>
              <a:gd name="connsiteX0" fmla="*/ 0 w 2598658"/>
              <a:gd name="connsiteY0" fmla="*/ 1144571 h 1852212"/>
              <a:gd name="connsiteX1" fmla="*/ 2587632 w 2598658"/>
              <a:gd name="connsiteY1" fmla="*/ 0 h 1852212"/>
              <a:gd name="connsiteX2" fmla="*/ 2598658 w 2598658"/>
              <a:gd name="connsiteY2" fmla="*/ 978293 h 1852212"/>
              <a:gd name="connsiteX3" fmla="*/ 0 w 2598658"/>
              <a:gd name="connsiteY3" fmla="*/ 1852212 h 1852212"/>
              <a:gd name="connsiteX4" fmla="*/ 0 w 2598658"/>
              <a:gd name="connsiteY4" fmla="*/ 1144571 h 1852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8658" h="1852212">
                <a:moveTo>
                  <a:pt x="0" y="1144571"/>
                </a:moveTo>
                <a:lnTo>
                  <a:pt x="2587632" y="0"/>
                </a:lnTo>
                <a:lnTo>
                  <a:pt x="2598658" y="978293"/>
                </a:lnTo>
                <a:lnTo>
                  <a:pt x="0" y="1852212"/>
                </a:lnTo>
                <a:lnTo>
                  <a:pt x="0" y="114457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5F8C701-636A-62E6-286D-60AC21B84229}"/>
              </a:ext>
            </a:extLst>
          </p:cNvPr>
          <p:cNvSpPr/>
          <p:nvPr/>
        </p:nvSpPr>
        <p:spPr>
          <a:xfrm>
            <a:off x="2639758" y="2076030"/>
            <a:ext cx="791706" cy="53073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5C524DB-90C1-AA94-1B3B-B382476F3C95}"/>
              </a:ext>
            </a:extLst>
          </p:cNvPr>
          <p:cNvSpPr/>
          <p:nvPr/>
        </p:nvSpPr>
        <p:spPr>
          <a:xfrm>
            <a:off x="5367711" y="1214411"/>
            <a:ext cx="3083149" cy="7414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19E012BE-AB01-3B2C-D09D-519507D8AF58}"/>
              </a:ext>
            </a:extLst>
          </p:cNvPr>
          <p:cNvSpPr/>
          <p:nvPr/>
        </p:nvSpPr>
        <p:spPr>
          <a:xfrm>
            <a:off x="11228658" y="1222191"/>
            <a:ext cx="742500" cy="74149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AB63A3F-3E25-0249-974F-AD3A063ED45C}"/>
              </a:ext>
            </a:extLst>
          </p:cNvPr>
          <p:cNvSpPr/>
          <p:nvPr/>
        </p:nvSpPr>
        <p:spPr>
          <a:xfrm>
            <a:off x="3431466" y="1978311"/>
            <a:ext cx="1966853" cy="1195100"/>
          </a:xfrm>
          <a:custGeom>
            <a:avLst/>
            <a:gdLst>
              <a:gd name="connsiteX0" fmla="*/ 0 w 1055608"/>
              <a:gd name="connsiteY0" fmla="*/ 0 h 707641"/>
              <a:gd name="connsiteX1" fmla="*/ 1055608 w 1055608"/>
              <a:gd name="connsiteY1" fmla="*/ 0 h 707641"/>
              <a:gd name="connsiteX2" fmla="*/ 1055608 w 1055608"/>
              <a:gd name="connsiteY2" fmla="*/ 707641 h 707641"/>
              <a:gd name="connsiteX3" fmla="*/ 0 w 1055608"/>
              <a:gd name="connsiteY3" fmla="*/ 707641 h 707641"/>
              <a:gd name="connsiteX4" fmla="*/ 0 w 1055608"/>
              <a:gd name="connsiteY4" fmla="*/ 0 h 707641"/>
              <a:gd name="connsiteX0" fmla="*/ 0 w 2622471"/>
              <a:gd name="connsiteY0" fmla="*/ 885825 h 1593466"/>
              <a:gd name="connsiteX1" fmla="*/ 2622471 w 2622471"/>
              <a:gd name="connsiteY1" fmla="*/ 0 h 1593466"/>
              <a:gd name="connsiteX2" fmla="*/ 1055608 w 2622471"/>
              <a:gd name="connsiteY2" fmla="*/ 1593466 h 1593466"/>
              <a:gd name="connsiteX3" fmla="*/ 0 w 2622471"/>
              <a:gd name="connsiteY3" fmla="*/ 1593466 h 1593466"/>
              <a:gd name="connsiteX4" fmla="*/ 0 w 2622471"/>
              <a:gd name="connsiteY4" fmla="*/ 885825 h 1593466"/>
              <a:gd name="connsiteX0" fmla="*/ 0 w 2622471"/>
              <a:gd name="connsiteY0" fmla="*/ 885825 h 1593466"/>
              <a:gd name="connsiteX1" fmla="*/ 2622471 w 2622471"/>
              <a:gd name="connsiteY1" fmla="*/ 0 h 1593466"/>
              <a:gd name="connsiteX2" fmla="*/ 2593896 w 2622471"/>
              <a:gd name="connsiteY2" fmla="*/ 1010060 h 1593466"/>
              <a:gd name="connsiteX3" fmla="*/ 0 w 2622471"/>
              <a:gd name="connsiteY3" fmla="*/ 1593466 h 1593466"/>
              <a:gd name="connsiteX4" fmla="*/ 0 w 2622471"/>
              <a:gd name="connsiteY4" fmla="*/ 885825 h 1593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2471" h="1593466">
                <a:moveTo>
                  <a:pt x="0" y="885825"/>
                </a:moveTo>
                <a:lnTo>
                  <a:pt x="2622471" y="0"/>
                </a:lnTo>
                <a:lnTo>
                  <a:pt x="2593896" y="1010060"/>
                </a:lnTo>
                <a:lnTo>
                  <a:pt x="0" y="1593466"/>
                </a:lnTo>
                <a:lnTo>
                  <a:pt x="0" y="885825"/>
                </a:lnTo>
                <a:close/>
              </a:path>
            </a:pathLst>
          </a:custGeom>
          <a:solidFill>
            <a:schemeClr val="accent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AD04B83-5CB5-C7AE-8754-984DF63A7B5B}"/>
              </a:ext>
            </a:extLst>
          </p:cNvPr>
          <p:cNvSpPr/>
          <p:nvPr/>
        </p:nvSpPr>
        <p:spPr>
          <a:xfrm>
            <a:off x="2639758" y="2644866"/>
            <a:ext cx="791706" cy="5307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0D30D35-CB0C-82AC-8A63-358E9BED80B9}"/>
              </a:ext>
            </a:extLst>
          </p:cNvPr>
          <p:cNvSpPr/>
          <p:nvPr/>
        </p:nvSpPr>
        <p:spPr>
          <a:xfrm>
            <a:off x="5367711" y="1994011"/>
            <a:ext cx="3083149" cy="7414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0A503A44-D141-5D7B-CC4D-5FFB2B194400}"/>
              </a:ext>
            </a:extLst>
          </p:cNvPr>
          <p:cNvSpPr/>
          <p:nvPr/>
        </p:nvSpPr>
        <p:spPr>
          <a:xfrm>
            <a:off x="11228658" y="1989945"/>
            <a:ext cx="742500" cy="74149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6C3B2B-1174-9F4C-BDF1-F4F4654C11D1}"/>
              </a:ext>
            </a:extLst>
          </p:cNvPr>
          <p:cNvSpPr/>
          <p:nvPr/>
        </p:nvSpPr>
        <p:spPr>
          <a:xfrm>
            <a:off x="3433437" y="2797176"/>
            <a:ext cx="1956137" cy="973643"/>
          </a:xfrm>
          <a:custGeom>
            <a:avLst/>
            <a:gdLst>
              <a:gd name="connsiteX0" fmla="*/ 0 w 1055608"/>
              <a:gd name="connsiteY0" fmla="*/ 0 h 707641"/>
              <a:gd name="connsiteX1" fmla="*/ 1055608 w 1055608"/>
              <a:gd name="connsiteY1" fmla="*/ 0 h 707641"/>
              <a:gd name="connsiteX2" fmla="*/ 1055608 w 1055608"/>
              <a:gd name="connsiteY2" fmla="*/ 707641 h 707641"/>
              <a:gd name="connsiteX3" fmla="*/ 0 w 1055608"/>
              <a:gd name="connsiteY3" fmla="*/ 707641 h 707641"/>
              <a:gd name="connsiteX4" fmla="*/ 0 w 1055608"/>
              <a:gd name="connsiteY4" fmla="*/ 0 h 707641"/>
              <a:gd name="connsiteX0" fmla="*/ 0 w 2608183"/>
              <a:gd name="connsiteY0" fmla="*/ 590550 h 1298191"/>
              <a:gd name="connsiteX1" fmla="*/ 2608183 w 2608183"/>
              <a:gd name="connsiteY1" fmla="*/ 0 h 1298191"/>
              <a:gd name="connsiteX2" fmla="*/ 1055608 w 2608183"/>
              <a:gd name="connsiteY2" fmla="*/ 1298191 h 1298191"/>
              <a:gd name="connsiteX3" fmla="*/ 0 w 2608183"/>
              <a:gd name="connsiteY3" fmla="*/ 1298191 h 1298191"/>
              <a:gd name="connsiteX4" fmla="*/ 0 w 2608183"/>
              <a:gd name="connsiteY4" fmla="*/ 590550 h 1298191"/>
              <a:gd name="connsiteX0" fmla="*/ 0 w 2608183"/>
              <a:gd name="connsiteY0" fmla="*/ 590550 h 1298191"/>
              <a:gd name="connsiteX1" fmla="*/ 2608183 w 2608183"/>
              <a:gd name="connsiteY1" fmla="*/ 0 h 1298191"/>
              <a:gd name="connsiteX2" fmla="*/ 2601040 w 2608183"/>
              <a:gd name="connsiteY2" fmla="*/ 991010 h 1298191"/>
              <a:gd name="connsiteX3" fmla="*/ 0 w 2608183"/>
              <a:gd name="connsiteY3" fmla="*/ 1298191 h 1298191"/>
              <a:gd name="connsiteX4" fmla="*/ 0 w 2608183"/>
              <a:gd name="connsiteY4" fmla="*/ 590550 h 1298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8183" h="1298191">
                <a:moveTo>
                  <a:pt x="0" y="590550"/>
                </a:moveTo>
                <a:lnTo>
                  <a:pt x="2608183" y="0"/>
                </a:lnTo>
                <a:lnTo>
                  <a:pt x="2601040" y="991010"/>
                </a:lnTo>
                <a:lnTo>
                  <a:pt x="0" y="1298191"/>
                </a:lnTo>
                <a:lnTo>
                  <a:pt x="0" y="590550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B07DCC-707E-A581-A9B8-8511D60CD07D}"/>
              </a:ext>
            </a:extLst>
          </p:cNvPr>
          <p:cNvSpPr/>
          <p:nvPr/>
        </p:nvSpPr>
        <p:spPr>
          <a:xfrm>
            <a:off x="2641730" y="3242272"/>
            <a:ext cx="791706" cy="53073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670B181-714F-00C8-FA69-C919AD6C21E5}"/>
              </a:ext>
            </a:extLst>
          </p:cNvPr>
          <p:cNvSpPr/>
          <p:nvPr/>
        </p:nvSpPr>
        <p:spPr>
          <a:xfrm>
            <a:off x="5369683" y="2802182"/>
            <a:ext cx="3083149" cy="7414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1FCDCF7-7477-A9F5-7A33-1C81C4385053}"/>
              </a:ext>
            </a:extLst>
          </p:cNvPr>
          <p:cNvSpPr/>
          <p:nvPr/>
        </p:nvSpPr>
        <p:spPr>
          <a:xfrm>
            <a:off x="11230629" y="2807543"/>
            <a:ext cx="742500" cy="7414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76E797E-0567-5C3A-E93A-708A1B11CAE8}"/>
              </a:ext>
            </a:extLst>
          </p:cNvPr>
          <p:cNvSpPr/>
          <p:nvPr/>
        </p:nvSpPr>
        <p:spPr>
          <a:xfrm>
            <a:off x="3431465" y="3601980"/>
            <a:ext cx="1965068" cy="764689"/>
          </a:xfrm>
          <a:custGeom>
            <a:avLst/>
            <a:gdLst>
              <a:gd name="connsiteX0" fmla="*/ 0 w 1055608"/>
              <a:gd name="connsiteY0" fmla="*/ 0 h 707641"/>
              <a:gd name="connsiteX1" fmla="*/ 1055608 w 1055608"/>
              <a:gd name="connsiteY1" fmla="*/ 0 h 707641"/>
              <a:gd name="connsiteX2" fmla="*/ 1055608 w 1055608"/>
              <a:gd name="connsiteY2" fmla="*/ 707641 h 707641"/>
              <a:gd name="connsiteX3" fmla="*/ 0 w 1055608"/>
              <a:gd name="connsiteY3" fmla="*/ 707641 h 707641"/>
              <a:gd name="connsiteX4" fmla="*/ 0 w 1055608"/>
              <a:gd name="connsiteY4" fmla="*/ 0 h 707641"/>
              <a:gd name="connsiteX0" fmla="*/ 0 w 2620089"/>
              <a:gd name="connsiteY0" fmla="*/ 311944 h 1019585"/>
              <a:gd name="connsiteX1" fmla="*/ 2620089 w 2620089"/>
              <a:gd name="connsiteY1" fmla="*/ 0 h 1019585"/>
              <a:gd name="connsiteX2" fmla="*/ 1055608 w 2620089"/>
              <a:gd name="connsiteY2" fmla="*/ 1019585 h 1019585"/>
              <a:gd name="connsiteX3" fmla="*/ 0 w 2620089"/>
              <a:gd name="connsiteY3" fmla="*/ 1019585 h 1019585"/>
              <a:gd name="connsiteX4" fmla="*/ 0 w 2620089"/>
              <a:gd name="connsiteY4" fmla="*/ 311944 h 1019585"/>
              <a:gd name="connsiteX0" fmla="*/ 0 w 2620090"/>
              <a:gd name="connsiteY0" fmla="*/ 311944 h 1019585"/>
              <a:gd name="connsiteX1" fmla="*/ 2620089 w 2620090"/>
              <a:gd name="connsiteY1" fmla="*/ 0 h 1019585"/>
              <a:gd name="connsiteX2" fmla="*/ 2620090 w 2620090"/>
              <a:gd name="connsiteY2" fmla="*/ 1014823 h 1019585"/>
              <a:gd name="connsiteX3" fmla="*/ 0 w 2620090"/>
              <a:gd name="connsiteY3" fmla="*/ 1019585 h 1019585"/>
              <a:gd name="connsiteX4" fmla="*/ 0 w 2620090"/>
              <a:gd name="connsiteY4" fmla="*/ 311944 h 1019585"/>
              <a:gd name="connsiteX0" fmla="*/ 0 w 2620090"/>
              <a:gd name="connsiteY0" fmla="*/ 311944 h 1019585"/>
              <a:gd name="connsiteX1" fmla="*/ 2620089 w 2620090"/>
              <a:gd name="connsiteY1" fmla="*/ 0 h 1019585"/>
              <a:gd name="connsiteX2" fmla="*/ 2620090 w 2620090"/>
              <a:gd name="connsiteY2" fmla="*/ 987836 h 1019585"/>
              <a:gd name="connsiteX3" fmla="*/ 0 w 2620090"/>
              <a:gd name="connsiteY3" fmla="*/ 1019585 h 1019585"/>
              <a:gd name="connsiteX4" fmla="*/ 0 w 2620090"/>
              <a:gd name="connsiteY4" fmla="*/ 311944 h 1019585"/>
              <a:gd name="connsiteX0" fmla="*/ 0 w 2620090"/>
              <a:gd name="connsiteY0" fmla="*/ 311944 h 1019585"/>
              <a:gd name="connsiteX1" fmla="*/ 2620089 w 2620090"/>
              <a:gd name="connsiteY1" fmla="*/ 0 h 1019585"/>
              <a:gd name="connsiteX2" fmla="*/ 2620090 w 2620090"/>
              <a:gd name="connsiteY2" fmla="*/ 1000536 h 1019585"/>
              <a:gd name="connsiteX3" fmla="*/ 0 w 2620090"/>
              <a:gd name="connsiteY3" fmla="*/ 1019585 h 1019585"/>
              <a:gd name="connsiteX4" fmla="*/ 0 w 2620090"/>
              <a:gd name="connsiteY4" fmla="*/ 311944 h 10195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20090" h="1019585">
                <a:moveTo>
                  <a:pt x="0" y="311944"/>
                </a:moveTo>
                <a:lnTo>
                  <a:pt x="2620089" y="0"/>
                </a:lnTo>
                <a:cubicBezTo>
                  <a:pt x="2620089" y="338274"/>
                  <a:pt x="2620090" y="662262"/>
                  <a:pt x="2620090" y="1000536"/>
                </a:cubicBezTo>
                <a:lnTo>
                  <a:pt x="0" y="1019585"/>
                </a:lnTo>
                <a:lnTo>
                  <a:pt x="0" y="311944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71ACBDA-D38B-6813-03B1-1D8ADA9EE8B4}"/>
              </a:ext>
            </a:extLst>
          </p:cNvPr>
          <p:cNvSpPr/>
          <p:nvPr/>
        </p:nvSpPr>
        <p:spPr>
          <a:xfrm>
            <a:off x="2639758" y="3838122"/>
            <a:ext cx="791706" cy="53073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000AFD7-9FA5-6EEB-60F0-36ED6F04A768}"/>
              </a:ext>
            </a:extLst>
          </p:cNvPr>
          <p:cNvSpPr/>
          <p:nvPr/>
        </p:nvSpPr>
        <p:spPr>
          <a:xfrm>
            <a:off x="5367712" y="3608795"/>
            <a:ext cx="3083148" cy="7414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DC01A5D-1541-D36C-5815-245F14AF92FB}"/>
              </a:ext>
            </a:extLst>
          </p:cNvPr>
          <p:cNvSpPr/>
          <p:nvPr/>
        </p:nvSpPr>
        <p:spPr>
          <a:xfrm>
            <a:off x="11228658" y="3614156"/>
            <a:ext cx="742500" cy="7414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885624E-E683-D17C-A026-FA1BB20F9F3E}"/>
              </a:ext>
            </a:extLst>
          </p:cNvPr>
          <p:cNvSpPr/>
          <p:nvPr/>
        </p:nvSpPr>
        <p:spPr>
          <a:xfrm>
            <a:off x="3431465" y="4413200"/>
            <a:ext cx="1952565" cy="741472"/>
          </a:xfrm>
          <a:custGeom>
            <a:avLst/>
            <a:gdLst>
              <a:gd name="connsiteX0" fmla="*/ 0 w 1055608"/>
              <a:gd name="connsiteY0" fmla="*/ 0 h 707641"/>
              <a:gd name="connsiteX1" fmla="*/ 1055608 w 1055608"/>
              <a:gd name="connsiteY1" fmla="*/ 0 h 707641"/>
              <a:gd name="connsiteX2" fmla="*/ 1055608 w 1055608"/>
              <a:gd name="connsiteY2" fmla="*/ 707641 h 707641"/>
              <a:gd name="connsiteX3" fmla="*/ 0 w 1055608"/>
              <a:gd name="connsiteY3" fmla="*/ 707641 h 707641"/>
              <a:gd name="connsiteX4" fmla="*/ 0 w 1055608"/>
              <a:gd name="connsiteY4" fmla="*/ 0 h 707641"/>
              <a:gd name="connsiteX0" fmla="*/ 0 w 2617708"/>
              <a:gd name="connsiteY0" fmla="*/ 16669 h 724310"/>
              <a:gd name="connsiteX1" fmla="*/ 2617708 w 2617708"/>
              <a:gd name="connsiteY1" fmla="*/ 0 h 724310"/>
              <a:gd name="connsiteX2" fmla="*/ 1055608 w 2617708"/>
              <a:gd name="connsiteY2" fmla="*/ 724310 h 724310"/>
              <a:gd name="connsiteX3" fmla="*/ 0 w 2617708"/>
              <a:gd name="connsiteY3" fmla="*/ 724310 h 724310"/>
              <a:gd name="connsiteX4" fmla="*/ 0 w 2617708"/>
              <a:gd name="connsiteY4" fmla="*/ 16669 h 724310"/>
              <a:gd name="connsiteX0" fmla="*/ 0 w 2617708"/>
              <a:gd name="connsiteY0" fmla="*/ 16669 h 974342"/>
              <a:gd name="connsiteX1" fmla="*/ 2617708 w 2617708"/>
              <a:gd name="connsiteY1" fmla="*/ 0 h 974342"/>
              <a:gd name="connsiteX2" fmla="*/ 2601039 w 2617708"/>
              <a:gd name="connsiteY2" fmla="*/ 974342 h 974342"/>
              <a:gd name="connsiteX3" fmla="*/ 0 w 2617708"/>
              <a:gd name="connsiteY3" fmla="*/ 724310 h 974342"/>
              <a:gd name="connsiteX4" fmla="*/ 0 w 2617708"/>
              <a:gd name="connsiteY4" fmla="*/ 16669 h 974342"/>
              <a:gd name="connsiteX0" fmla="*/ 0 w 2617708"/>
              <a:gd name="connsiteY0" fmla="*/ 16669 h 983867"/>
              <a:gd name="connsiteX1" fmla="*/ 2617708 w 2617708"/>
              <a:gd name="connsiteY1" fmla="*/ 0 h 983867"/>
              <a:gd name="connsiteX2" fmla="*/ 2602627 w 2617708"/>
              <a:gd name="connsiteY2" fmla="*/ 983867 h 983867"/>
              <a:gd name="connsiteX3" fmla="*/ 0 w 2617708"/>
              <a:gd name="connsiteY3" fmla="*/ 724310 h 983867"/>
              <a:gd name="connsiteX4" fmla="*/ 0 w 2617708"/>
              <a:gd name="connsiteY4" fmla="*/ 16669 h 983867"/>
              <a:gd name="connsiteX0" fmla="*/ 0 w 2603420"/>
              <a:gd name="connsiteY0" fmla="*/ 21431 h 988629"/>
              <a:gd name="connsiteX1" fmla="*/ 2603420 w 2603420"/>
              <a:gd name="connsiteY1" fmla="*/ 0 h 988629"/>
              <a:gd name="connsiteX2" fmla="*/ 2602627 w 2603420"/>
              <a:gd name="connsiteY2" fmla="*/ 988629 h 988629"/>
              <a:gd name="connsiteX3" fmla="*/ 0 w 2603420"/>
              <a:gd name="connsiteY3" fmla="*/ 729072 h 988629"/>
              <a:gd name="connsiteX4" fmla="*/ 0 w 2603420"/>
              <a:gd name="connsiteY4" fmla="*/ 21431 h 988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03420" h="988629">
                <a:moveTo>
                  <a:pt x="0" y="21431"/>
                </a:moveTo>
                <a:lnTo>
                  <a:pt x="2603420" y="0"/>
                </a:lnTo>
                <a:cubicBezTo>
                  <a:pt x="2603156" y="329543"/>
                  <a:pt x="2602891" y="659086"/>
                  <a:pt x="2602627" y="988629"/>
                </a:cubicBezTo>
                <a:lnTo>
                  <a:pt x="0" y="729072"/>
                </a:lnTo>
                <a:lnTo>
                  <a:pt x="0" y="21431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36C26AB-CB93-116F-045A-22D7D9401475}"/>
              </a:ext>
            </a:extLst>
          </p:cNvPr>
          <p:cNvSpPr/>
          <p:nvPr/>
        </p:nvSpPr>
        <p:spPr>
          <a:xfrm>
            <a:off x="2639758" y="4431458"/>
            <a:ext cx="791706" cy="5307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991351B-5E1E-EAD9-8160-97885B0E2C6C}"/>
              </a:ext>
            </a:extLst>
          </p:cNvPr>
          <p:cNvSpPr/>
          <p:nvPr/>
        </p:nvSpPr>
        <p:spPr>
          <a:xfrm>
            <a:off x="5367712" y="4412896"/>
            <a:ext cx="3083148" cy="74149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EF147D9-65FC-5E07-8188-783AC57F8D57}"/>
              </a:ext>
            </a:extLst>
          </p:cNvPr>
          <p:cNvSpPr/>
          <p:nvPr/>
        </p:nvSpPr>
        <p:spPr>
          <a:xfrm>
            <a:off x="11228658" y="4418257"/>
            <a:ext cx="742500" cy="74149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FA513F9-41E1-CC76-31BD-185D4BE13CEF}"/>
              </a:ext>
            </a:extLst>
          </p:cNvPr>
          <p:cNvSpPr/>
          <p:nvPr/>
        </p:nvSpPr>
        <p:spPr>
          <a:xfrm>
            <a:off x="3383752" y="5001734"/>
            <a:ext cx="1976582" cy="927518"/>
          </a:xfrm>
          <a:custGeom>
            <a:avLst/>
            <a:gdLst>
              <a:gd name="connsiteX0" fmla="*/ 0 w 1055608"/>
              <a:gd name="connsiteY0" fmla="*/ 0 h 707641"/>
              <a:gd name="connsiteX1" fmla="*/ 1055608 w 1055608"/>
              <a:gd name="connsiteY1" fmla="*/ 0 h 707641"/>
              <a:gd name="connsiteX2" fmla="*/ 1055608 w 1055608"/>
              <a:gd name="connsiteY2" fmla="*/ 707641 h 707641"/>
              <a:gd name="connsiteX3" fmla="*/ 0 w 1055608"/>
              <a:gd name="connsiteY3" fmla="*/ 707641 h 707641"/>
              <a:gd name="connsiteX4" fmla="*/ 0 w 1055608"/>
              <a:gd name="connsiteY4" fmla="*/ 0 h 707641"/>
              <a:gd name="connsiteX0" fmla="*/ 0 w 2584370"/>
              <a:gd name="connsiteY0" fmla="*/ 0 h 707641"/>
              <a:gd name="connsiteX1" fmla="*/ 2584370 w 2584370"/>
              <a:gd name="connsiteY1" fmla="*/ 252412 h 707641"/>
              <a:gd name="connsiteX2" fmla="*/ 1055608 w 2584370"/>
              <a:gd name="connsiteY2" fmla="*/ 707641 h 707641"/>
              <a:gd name="connsiteX3" fmla="*/ 0 w 2584370"/>
              <a:gd name="connsiteY3" fmla="*/ 707641 h 707641"/>
              <a:gd name="connsiteX4" fmla="*/ 0 w 2584370"/>
              <a:gd name="connsiteY4" fmla="*/ 0 h 707641"/>
              <a:gd name="connsiteX0" fmla="*/ 0 w 2591514"/>
              <a:gd name="connsiteY0" fmla="*/ 0 h 1238660"/>
              <a:gd name="connsiteX1" fmla="*/ 2584370 w 2591514"/>
              <a:gd name="connsiteY1" fmla="*/ 252412 h 1238660"/>
              <a:gd name="connsiteX2" fmla="*/ 2591514 w 2591514"/>
              <a:gd name="connsiteY2" fmla="*/ 1238660 h 1238660"/>
              <a:gd name="connsiteX3" fmla="*/ 0 w 2591514"/>
              <a:gd name="connsiteY3" fmla="*/ 707641 h 1238660"/>
              <a:gd name="connsiteX4" fmla="*/ 0 w 2591514"/>
              <a:gd name="connsiteY4" fmla="*/ 0 h 1238660"/>
              <a:gd name="connsiteX0" fmla="*/ 0 w 2592201"/>
              <a:gd name="connsiteY0" fmla="*/ 0 h 1238660"/>
              <a:gd name="connsiteX1" fmla="*/ 2591514 w 2592201"/>
              <a:gd name="connsiteY1" fmla="*/ 240506 h 1238660"/>
              <a:gd name="connsiteX2" fmla="*/ 2591514 w 2592201"/>
              <a:gd name="connsiteY2" fmla="*/ 1238660 h 1238660"/>
              <a:gd name="connsiteX3" fmla="*/ 0 w 2592201"/>
              <a:gd name="connsiteY3" fmla="*/ 707641 h 1238660"/>
              <a:gd name="connsiteX4" fmla="*/ 0 w 2592201"/>
              <a:gd name="connsiteY4" fmla="*/ 0 h 1238660"/>
              <a:gd name="connsiteX0" fmla="*/ 0 w 2593895"/>
              <a:gd name="connsiteY0" fmla="*/ 0 h 1248185"/>
              <a:gd name="connsiteX1" fmla="*/ 2591514 w 2593895"/>
              <a:gd name="connsiteY1" fmla="*/ 240506 h 1248185"/>
              <a:gd name="connsiteX2" fmla="*/ 2593895 w 2593895"/>
              <a:gd name="connsiteY2" fmla="*/ 1248185 h 1248185"/>
              <a:gd name="connsiteX3" fmla="*/ 0 w 2593895"/>
              <a:gd name="connsiteY3" fmla="*/ 707641 h 1248185"/>
              <a:gd name="connsiteX4" fmla="*/ 0 w 2593895"/>
              <a:gd name="connsiteY4" fmla="*/ 0 h 1248185"/>
              <a:gd name="connsiteX0" fmla="*/ 0 w 2593895"/>
              <a:gd name="connsiteY0" fmla="*/ 0 h 1248185"/>
              <a:gd name="connsiteX1" fmla="*/ 2591514 w 2593895"/>
              <a:gd name="connsiteY1" fmla="*/ 264318 h 1248185"/>
              <a:gd name="connsiteX2" fmla="*/ 2593895 w 2593895"/>
              <a:gd name="connsiteY2" fmla="*/ 1248185 h 1248185"/>
              <a:gd name="connsiteX3" fmla="*/ 0 w 2593895"/>
              <a:gd name="connsiteY3" fmla="*/ 707641 h 1248185"/>
              <a:gd name="connsiteX4" fmla="*/ 0 w 2593895"/>
              <a:gd name="connsiteY4" fmla="*/ 0 h 1248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93895" h="1248185">
                <a:moveTo>
                  <a:pt x="0" y="0"/>
                </a:moveTo>
                <a:lnTo>
                  <a:pt x="2591514" y="264318"/>
                </a:lnTo>
                <a:cubicBezTo>
                  <a:pt x="2593895" y="593067"/>
                  <a:pt x="2591514" y="919436"/>
                  <a:pt x="2593895" y="1248185"/>
                </a:cubicBezTo>
                <a:lnTo>
                  <a:pt x="0" y="7076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2BAB9EF-65AE-906F-3B47-3193157659BB}"/>
              </a:ext>
            </a:extLst>
          </p:cNvPr>
          <p:cNvSpPr/>
          <p:nvPr/>
        </p:nvSpPr>
        <p:spPr>
          <a:xfrm>
            <a:off x="2640636" y="5002772"/>
            <a:ext cx="771749" cy="525413"/>
          </a:xfrm>
          <a:prstGeom prst="rect">
            <a:avLst/>
          </a:prstGeom>
          <a:solidFill>
            <a:schemeClr val="accent6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BB31C0C-1FD4-9FC8-6C93-CDA381550C89}"/>
              </a:ext>
            </a:extLst>
          </p:cNvPr>
          <p:cNvSpPr/>
          <p:nvPr/>
        </p:nvSpPr>
        <p:spPr>
          <a:xfrm>
            <a:off x="5331464" y="5196038"/>
            <a:ext cx="3129013" cy="864673"/>
          </a:xfrm>
          <a:prstGeom prst="rect">
            <a:avLst/>
          </a:prstGeom>
          <a:solidFill>
            <a:schemeClr val="accent6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550B0F6F-4B89-030F-E5F7-B96F1D4E72EB}"/>
              </a:ext>
            </a:extLst>
          </p:cNvPr>
          <p:cNvSpPr/>
          <p:nvPr/>
        </p:nvSpPr>
        <p:spPr>
          <a:xfrm>
            <a:off x="11243439" y="5221603"/>
            <a:ext cx="742500" cy="864673"/>
          </a:xfrm>
          <a:prstGeom prst="ellipse">
            <a:avLst/>
          </a:prstGeom>
          <a:solidFill>
            <a:schemeClr val="accent6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B6CC53D0-90DB-B481-3B49-61D4D86A29D8}"/>
              </a:ext>
            </a:extLst>
          </p:cNvPr>
          <p:cNvSpPr/>
          <p:nvPr/>
        </p:nvSpPr>
        <p:spPr>
          <a:xfrm>
            <a:off x="2369865" y="2076030"/>
            <a:ext cx="531900" cy="53073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57EE5BAE-DB8F-E701-75CE-4358AD5AECDB}"/>
              </a:ext>
            </a:extLst>
          </p:cNvPr>
          <p:cNvSpPr/>
          <p:nvPr/>
        </p:nvSpPr>
        <p:spPr>
          <a:xfrm>
            <a:off x="2369865" y="2644866"/>
            <a:ext cx="531900" cy="53073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CEC7A073-9277-B411-A93C-2069042CAF2B}"/>
              </a:ext>
            </a:extLst>
          </p:cNvPr>
          <p:cNvSpPr/>
          <p:nvPr/>
        </p:nvSpPr>
        <p:spPr>
          <a:xfrm>
            <a:off x="2371836" y="3242272"/>
            <a:ext cx="531900" cy="53073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62D87AE4-50CF-AB3B-8489-96F86890A348}"/>
              </a:ext>
            </a:extLst>
          </p:cNvPr>
          <p:cNvSpPr/>
          <p:nvPr/>
        </p:nvSpPr>
        <p:spPr>
          <a:xfrm>
            <a:off x="2369865" y="3838122"/>
            <a:ext cx="531900" cy="53073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A924B061-3929-1C58-945B-7B919DDDDE62}"/>
              </a:ext>
            </a:extLst>
          </p:cNvPr>
          <p:cNvSpPr/>
          <p:nvPr/>
        </p:nvSpPr>
        <p:spPr>
          <a:xfrm>
            <a:off x="2369865" y="4431458"/>
            <a:ext cx="531900" cy="530731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D1C30AC2-77BF-5A8F-A788-E6D53A0E94CF}"/>
              </a:ext>
            </a:extLst>
          </p:cNvPr>
          <p:cNvSpPr/>
          <p:nvPr/>
        </p:nvSpPr>
        <p:spPr>
          <a:xfrm>
            <a:off x="2372160" y="4992174"/>
            <a:ext cx="511755" cy="532594"/>
          </a:xfrm>
          <a:prstGeom prst="ellipse">
            <a:avLst/>
          </a:prstGeom>
          <a:solidFill>
            <a:schemeClr val="accent6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6153C74-975E-C046-9CE9-6C426112C30E}"/>
              </a:ext>
            </a:extLst>
          </p:cNvPr>
          <p:cNvSpPr txBox="1"/>
          <p:nvPr/>
        </p:nvSpPr>
        <p:spPr>
          <a:xfrm>
            <a:off x="2626571" y="2130449"/>
            <a:ext cx="3449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masis MT Pro Black" panose="02040A04050005020304" pitchFamily="18" charset="0"/>
                <a:ea typeface="+mn-ea"/>
                <a:cs typeface="+mn-cs"/>
              </a:rPr>
              <a:t>1</a:t>
            </a:r>
            <a:endParaRPr kumimoji="0" lang="en-AU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masis MT Pro Black" panose="02040A04050005020304" pitchFamily="18" charset="0"/>
              <a:ea typeface="+mn-ea"/>
              <a:cs typeface="+mn-cs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770C895-C018-AD7B-39F2-69C1D0094575}"/>
              </a:ext>
            </a:extLst>
          </p:cNvPr>
          <p:cNvSpPr txBox="1"/>
          <p:nvPr/>
        </p:nvSpPr>
        <p:spPr>
          <a:xfrm>
            <a:off x="2626571" y="2717788"/>
            <a:ext cx="3449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srgbClr val="1F1545"/>
                </a:solidFill>
                <a:effectLst/>
                <a:uLnTx/>
                <a:uFillTx/>
                <a:latin typeface="Amasis MT Pro Black" panose="02040A04050005020304" pitchFamily="18" charset="0"/>
                <a:ea typeface="+mn-ea"/>
                <a:cs typeface="+mn-cs"/>
              </a:rPr>
              <a:t>2</a:t>
            </a:r>
            <a:endParaRPr kumimoji="0" lang="en-AU" sz="2100" b="0" i="0" u="none" strike="noStrike" kern="1200" cap="none" spc="0" normalizeH="0" baseline="0" noProof="0" dirty="0">
              <a:ln>
                <a:noFill/>
              </a:ln>
              <a:solidFill>
                <a:srgbClr val="1F1545"/>
              </a:solidFill>
              <a:effectLst/>
              <a:uLnTx/>
              <a:uFillTx/>
              <a:latin typeface="Amasis MT Pro Black" panose="02040A04050005020304" pitchFamily="18" charset="0"/>
              <a:ea typeface="+mn-ea"/>
              <a:cs typeface="+mn-cs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C3111B6A-B50A-D47C-93BB-4B0DF69F55C1}"/>
              </a:ext>
            </a:extLst>
          </p:cNvPr>
          <p:cNvSpPr txBox="1"/>
          <p:nvPr/>
        </p:nvSpPr>
        <p:spPr>
          <a:xfrm>
            <a:off x="2626571" y="3305127"/>
            <a:ext cx="3449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masis MT Pro Black" panose="02040A04050005020304" pitchFamily="18" charset="0"/>
                <a:ea typeface="+mn-ea"/>
                <a:cs typeface="+mn-cs"/>
              </a:rPr>
              <a:t>3</a:t>
            </a:r>
            <a:endParaRPr kumimoji="0" lang="en-AU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masis MT Pro Black" panose="02040A04050005020304" pitchFamily="18" charset="0"/>
              <a:ea typeface="+mn-ea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71E3CFE-F718-665F-720E-19468ED1F754}"/>
              </a:ext>
            </a:extLst>
          </p:cNvPr>
          <p:cNvSpPr txBox="1"/>
          <p:nvPr/>
        </p:nvSpPr>
        <p:spPr>
          <a:xfrm>
            <a:off x="2626571" y="3892467"/>
            <a:ext cx="3449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masis MT Pro Black" panose="02040A04050005020304" pitchFamily="18" charset="0"/>
                <a:ea typeface="+mn-ea"/>
                <a:cs typeface="+mn-cs"/>
              </a:rPr>
              <a:t>4</a:t>
            </a:r>
            <a:endParaRPr kumimoji="0" lang="en-AU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masis MT Pro Black" panose="02040A04050005020304" pitchFamily="18" charset="0"/>
              <a:ea typeface="+mn-ea"/>
              <a:cs typeface="+mn-cs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B34138E-04CB-24C8-1137-517940196968}"/>
              </a:ext>
            </a:extLst>
          </p:cNvPr>
          <p:cNvSpPr txBox="1"/>
          <p:nvPr/>
        </p:nvSpPr>
        <p:spPr>
          <a:xfrm>
            <a:off x="2626571" y="4479806"/>
            <a:ext cx="3449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masis MT Pro Black" panose="02040A04050005020304" pitchFamily="18" charset="0"/>
                <a:ea typeface="+mn-ea"/>
                <a:cs typeface="+mn-cs"/>
              </a:rPr>
              <a:t>5</a:t>
            </a:r>
            <a:endParaRPr kumimoji="0" lang="en-AU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masis MT Pro Black" panose="02040A04050005020304" pitchFamily="18" charset="0"/>
              <a:ea typeface="+mn-ea"/>
              <a:cs typeface="+mn-cs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4A2E24E-DDE4-0163-8821-057CF214F2E2}"/>
              </a:ext>
            </a:extLst>
          </p:cNvPr>
          <p:cNvSpPr txBox="1"/>
          <p:nvPr/>
        </p:nvSpPr>
        <p:spPr>
          <a:xfrm>
            <a:off x="2627448" y="5047192"/>
            <a:ext cx="3449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100" b="0" i="0" u="none" strike="noStrike" kern="1200" cap="none" spc="0" normalizeH="0" baseline="0" noProof="0" dirty="0">
                <a:ln>
                  <a:noFill/>
                </a:ln>
                <a:solidFill>
                  <a:srgbClr val="1F1545"/>
                </a:solidFill>
                <a:effectLst/>
                <a:uLnTx/>
                <a:uFillTx/>
                <a:latin typeface="Amasis MT Pro Black" panose="02040A04050005020304" pitchFamily="18" charset="0"/>
                <a:ea typeface="+mn-ea"/>
                <a:cs typeface="+mn-cs"/>
              </a:rPr>
              <a:t>6</a:t>
            </a:r>
            <a:endParaRPr kumimoji="0" lang="en-AU" sz="2100" b="0" i="0" u="none" strike="noStrike" kern="1200" cap="none" spc="0" normalizeH="0" baseline="0" noProof="0" dirty="0">
              <a:ln>
                <a:noFill/>
              </a:ln>
              <a:solidFill>
                <a:srgbClr val="1F1545"/>
              </a:solidFill>
              <a:effectLst/>
              <a:uLnTx/>
              <a:uFillTx/>
              <a:latin typeface="Amasis MT Pro Black" panose="02040A04050005020304" pitchFamily="18" charset="0"/>
              <a:ea typeface="+mn-ea"/>
              <a:cs typeface="+mn-cs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BF4622F-DAD1-3B22-77D5-CFCE9023687B}"/>
              </a:ext>
            </a:extLst>
          </p:cNvPr>
          <p:cNvSpPr txBox="1"/>
          <p:nvPr/>
        </p:nvSpPr>
        <p:spPr>
          <a:xfrm rot="20556219">
            <a:off x="3663115" y="1873823"/>
            <a:ext cx="12662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Applicant Pool</a:t>
            </a:r>
            <a:endParaRPr kumimoji="0" lang="en-A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12EDA8B-DD73-7946-97D9-4E39AEBF94C9}"/>
              </a:ext>
            </a:extLst>
          </p:cNvPr>
          <p:cNvSpPr txBox="1"/>
          <p:nvPr/>
        </p:nvSpPr>
        <p:spPr>
          <a:xfrm>
            <a:off x="5360334" y="1291526"/>
            <a:ext cx="271724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Segoe UI Light" panose="020B0502040204020203" pitchFamily="34" charset="0"/>
              </a:rPr>
              <a:t>Designed as an alternative to the classic search </a:t>
            </a:r>
            <a:r>
              <a:rPr kumimoji="0" lang="en-AU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Segoe UI Light" panose="020B0502040204020203" pitchFamily="34" charset="0"/>
              </a:rPr>
              <a:t>enabling you to search the applicant pool visually</a:t>
            </a:r>
            <a:endParaRPr kumimoji="0" lang="en-AU" sz="1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06C2BBD-1724-2663-D030-569EA286C4D7}"/>
              </a:ext>
            </a:extLst>
          </p:cNvPr>
          <p:cNvSpPr txBox="1"/>
          <p:nvPr/>
        </p:nvSpPr>
        <p:spPr>
          <a:xfrm rot="21079355">
            <a:off x="3424811" y="3208692"/>
            <a:ext cx="18043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WWCC &amp; VIT Insights</a:t>
            </a:r>
            <a:endParaRPr kumimoji="0" lang="en-A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15D603E-69CD-DB3E-2705-5A23ECBBDAC9}"/>
              </a:ext>
            </a:extLst>
          </p:cNvPr>
          <p:cNvSpPr txBox="1"/>
          <p:nvPr/>
        </p:nvSpPr>
        <p:spPr>
          <a:xfrm>
            <a:off x="5378683" y="2853808"/>
            <a:ext cx="30689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Segoe UI Light" panose="020B0502040204020203" pitchFamily="34" charset="0"/>
              </a:rPr>
              <a:t>Used to </a:t>
            </a:r>
            <a:r>
              <a:rPr kumimoji="0" lang="en-AU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Segoe UI Light" panose="020B0502040204020203" pitchFamily="34" charset="0"/>
              </a:rPr>
              <a:t>monitor the status of your team and ensure these requirements are being met </a:t>
            </a: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Segoe UI Light" panose="020B0502040204020203" pitchFamily="34" charset="0"/>
              </a:rPr>
              <a:t>for their roles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F4261A9-2494-CDCC-DFF1-E656EB90546C}"/>
              </a:ext>
            </a:extLst>
          </p:cNvPr>
          <p:cNvSpPr txBox="1"/>
          <p:nvPr/>
        </p:nvSpPr>
        <p:spPr>
          <a:xfrm rot="212955">
            <a:off x="3468409" y="5200926"/>
            <a:ext cx="10903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F1545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Time in Lieu</a:t>
            </a:r>
            <a:endParaRPr kumimoji="0" lang="en-AU" sz="1400" b="1" i="0" u="none" strike="noStrike" kern="1200" cap="none" spc="0" normalizeH="0" baseline="0" noProof="0" dirty="0">
              <a:ln>
                <a:noFill/>
              </a:ln>
              <a:solidFill>
                <a:srgbClr val="1F1545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C3D378B-B3AB-43BD-A9AD-609000163F7A}"/>
              </a:ext>
            </a:extLst>
          </p:cNvPr>
          <p:cNvSpPr txBox="1"/>
          <p:nvPr/>
        </p:nvSpPr>
        <p:spPr>
          <a:xfrm>
            <a:off x="5345918" y="5162724"/>
            <a:ext cx="31590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1" i="0" u="none" strike="noStrike" kern="1200" cap="none" spc="0" normalizeH="0" baseline="0" noProof="0" dirty="0">
                <a:ln>
                  <a:noFill/>
                </a:ln>
                <a:solidFill>
                  <a:srgbClr val="1F1545"/>
                </a:solidFill>
                <a:effectLst/>
                <a:uLnTx/>
                <a:uFillTx/>
                <a:ea typeface="+mn-ea"/>
                <a:cs typeface="Segoe UI Light" panose="020B0502040204020203" pitchFamily="34" charset="0"/>
              </a:rPr>
              <a:t>Visibility of past events, effort &amp; costs to support these events </a:t>
            </a: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solidFill>
                  <a:srgbClr val="1F1545"/>
                </a:solidFill>
                <a:effectLst/>
                <a:uLnTx/>
                <a:uFillTx/>
                <a:ea typeface="+mn-ea"/>
                <a:cs typeface="Segoe UI Light" panose="020B0502040204020203" pitchFamily="34" charset="0"/>
              </a:rPr>
              <a:t>to plan for future events, hours accrued &amp; balances for individuals. Cost of acquittals, est. cost of balances for both employee &amp; school.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900" b="0" i="0" u="none" strike="noStrike" kern="1200" cap="none" spc="0" normalizeH="0" baseline="0" noProof="0" dirty="0">
              <a:ln>
                <a:noFill/>
              </a:ln>
              <a:solidFill>
                <a:srgbClr val="1F1545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6D79424-ABE6-B634-99B9-FF69ABAD8F76}"/>
              </a:ext>
            </a:extLst>
          </p:cNvPr>
          <p:cNvSpPr txBox="1"/>
          <p:nvPr/>
        </p:nvSpPr>
        <p:spPr>
          <a:xfrm rot="20796691">
            <a:off x="3401004" y="2524223"/>
            <a:ext cx="17043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1F1545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Recruitment Insights</a:t>
            </a:r>
            <a:endParaRPr kumimoji="0" lang="en-AU" sz="1400" b="1" i="0" u="none" strike="noStrike" kern="1200" cap="none" spc="0" normalizeH="0" baseline="0" noProof="0" dirty="0">
              <a:ln>
                <a:noFill/>
              </a:ln>
              <a:solidFill>
                <a:srgbClr val="1F1545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7B580FB-E3B3-5958-50C2-A427A59F0212}"/>
              </a:ext>
            </a:extLst>
          </p:cNvPr>
          <p:cNvSpPr txBox="1"/>
          <p:nvPr/>
        </p:nvSpPr>
        <p:spPr>
          <a:xfrm>
            <a:off x="5375226" y="1993581"/>
            <a:ext cx="312978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Segoe UI Light" panose="020B0502040204020203" pitchFamily="34" charset="0"/>
              </a:rPr>
              <a:t>Prins, BMs &amp; SRU have </a:t>
            </a:r>
            <a:r>
              <a:rPr kumimoji="0" lang="en-AU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Segoe UI Light" panose="020B0502040204020203" pitchFamily="34" charset="0"/>
              </a:rPr>
              <a:t>visibility of job vacancies</a:t>
            </a: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Segoe UI Light" panose="020B0502040204020203" pitchFamily="34" charset="0"/>
              </a:rPr>
              <a:t> and can </a:t>
            </a:r>
            <a:r>
              <a:rPr kumimoji="0" lang="en-AU" sz="11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Segoe UI Light" panose="020B0502040204020203" pitchFamily="34" charset="0"/>
              </a:rPr>
              <a:t>report on the effectiveness of different initiatives </a:t>
            </a: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Segoe UI Light" panose="020B0502040204020203" pitchFamily="34" charset="0"/>
              </a:rPr>
              <a:t>that have been applied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782EA19-9E94-9E01-3D22-56C9C3A197EE}"/>
              </a:ext>
            </a:extLst>
          </p:cNvPr>
          <p:cNvSpPr txBox="1"/>
          <p:nvPr/>
        </p:nvSpPr>
        <p:spPr>
          <a:xfrm>
            <a:off x="3460877" y="4570267"/>
            <a:ext cx="18950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Absence Event - Leave</a:t>
            </a:r>
            <a:endParaRPr kumimoji="0" lang="en-AU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0961CFB-E3AF-9CB2-1246-3B5E0E76EB74}"/>
              </a:ext>
            </a:extLst>
          </p:cNvPr>
          <p:cNvSpPr txBox="1"/>
          <p:nvPr/>
        </p:nvSpPr>
        <p:spPr>
          <a:xfrm rot="21406169">
            <a:off x="3491526" y="3927471"/>
            <a:ext cx="11304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Staff Insights</a:t>
            </a:r>
            <a:endParaRPr kumimoji="0" lang="en-AU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728195B2-03B9-4B0E-192D-384C9BB34C64}"/>
              </a:ext>
            </a:extLst>
          </p:cNvPr>
          <p:cNvSpPr/>
          <p:nvPr/>
        </p:nvSpPr>
        <p:spPr>
          <a:xfrm>
            <a:off x="1363600" y="1775137"/>
            <a:ext cx="885825" cy="14536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DD99ADC3-4BDF-0EBC-911E-D807A903E20A}"/>
              </a:ext>
            </a:extLst>
          </p:cNvPr>
          <p:cNvSpPr/>
          <p:nvPr/>
        </p:nvSpPr>
        <p:spPr>
          <a:xfrm>
            <a:off x="1428033" y="5675947"/>
            <a:ext cx="885825" cy="14536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FFD4E2-7EE6-002B-7B64-A0EAB58FF5B0}"/>
              </a:ext>
            </a:extLst>
          </p:cNvPr>
          <p:cNvSpPr txBox="1">
            <a:spLocks/>
          </p:cNvSpPr>
          <p:nvPr/>
        </p:nvSpPr>
        <p:spPr>
          <a:xfrm>
            <a:off x="163713" y="148844"/>
            <a:ext cx="8460150" cy="788333"/>
          </a:xfrm>
          <a:prstGeom prst="rect">
            <a:avLst/>
          </a:prstGeom>
        </p:spPr>
        <p:txBody>
          <a:bodyPr vert="horz" lIns="0" tIns="0" rIns="0" bIns="0" rtlCol="0" anchor="b">
            <a:normAutofit fontScale="92500" lnSpcReduction="20000"/>
          </a:bodyPr>
          <a:lstStyle>
            <a:lvl1pPr algn="ctr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75" b="1" i="0" kern="1200" baseline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250" b="0" i="0" u="none" strike="noStrike" kern="1200" cap="none" spc="0" normalizeH="0" baseline="0" noProof="0" dirty="0">
                <a:ln>
                  <a:noFill/>
                </a:ln>
                <a:solidFill>
                  <a:srgbClr val="1F1545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rPr>
              <a:t>Data Insights </a:t>
            </a:r>
            <a:b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srgbClr val="1F1545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rPr>
            </a:br>
            <a:r>
              <a:rPr kumimoji="0" lang="en-AU" sz="1600" b="0" i="0" u="none" strike="noStrike" kern="1200" cap="none" spc="0" normalizeH="0" baseline="0" noProof="0" dirty="0">
                <a:ln>
                  <a:noFill/>
                </a:ln>
                <a:solidFill>
                  <a:srgbClr val="1F1545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rPr>
              <a:t>Dashboard visualisations via Workforce Insights</a:t>
            </a:r>
          </a:p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600" b="0" i="0" u="none" strike="noStrike" kern="1200" cap="none" spc="0" normalizeH="0" baseline="0" noProof="0" dirty="0">
                <a:ln>
                  <a:noFill/>
                </a:ln>
                <a:solidFill>
                  <a:srgbClr val="1F1545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rPr>
              <a:t>(Add nav)</a:t>
            </a:r>
            <a:br>
              <a:rPr kumimoji="0" lang="en-AU" sz="1600" b="0" i="0" u="none" strike="noStrike" kern="1200" cap="none" spc="0" normalizeH="0" baseline="0" noProof="0" dirty="0">
                <a:ln>
                  <a:noFill/>
                </a:ln>
                <a:solidFill>
                  <a:srgbClr val="1F1545"/>
                </a:solidFill>
                <a:effectLst/>
                <a:uLnTx/>
                <a:uFillTx/>
                <a:latin typeface="+mn-lt"/>
                <a:cs typeface="Segoe UI Light" panose="020B0502040204020203" pitchFamily="34" charset="0"/>
              </a:rPr>
            </a:br>
            <a:endParaRPr kumimoji="0" lang="en-AU" sz="1600" b="0" i="0" u="none" strike="noStrike" kern="1200" cap="none" spc="0" normalizeH="0" baseline="0" noProof="0" dirty="0">
              <a:ln>
                <a:noFill/>
              </a:ln>
              <a:solidFill>
                <a:srgbClr val="1F1545"/>
              </a:solidFill>
              <a:effectLst/>
              <a:uLnTx/>
              <a:uFillTx/>
              <a:latin typeface="+mn-lt"/>
              <a:cs typeface="Segoe UI Light" panose="020B0502040204020203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FE1734C-7475-102F-E172-08A2DCF7A3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719" y="2162221"/>
            <a:ext cx="1492702" cy="114656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1FCE382-6462-5D09-17E6-112425FD93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503" y="3280812"/>
            <a:ext cx="1421918" cy="115056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94AA986-9985-549E-D11B-A2DBC33377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600" y="4428924"/>
            <a:ext cx="1421917" cy="113532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1109A0A5-FEEB-8861-959F-0877BB26AA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7421" y="2078843"/>
            <a:ext cx="1744610" cy="180957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BE7F82EF-1D74-6FFC-C1FC-C4470EB95C01}"/>
              </a:ext>
            </a:extLst>
          </p:cNvPr>
          <p:cNvSpPr txBox="1"/>
          <p:nvPr/>
        </p:nvSpPr>
        <p:spPr>
          <a:xfrm>
            <a:off x="5375226" y="3580721"/>
            <a:ext cx="307563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Segoe UI Light" panose="020B0502040204020203" pitchFamily="34" charset="0"/>
              </a:rPr>
              <a:t>Access upcoming termination dates, hire dates and contract end dates to </a:t>
            </a:r>
            <a:r>
              <a:rPr kumimoji="0" lang="en-AU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Segoe UI Light" panose="020B0502040204020203" pitchFamily="34" charset="0"/>
              </a:rPr>
              <a:t>make better informed decisions and fine tune workforce planning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E80E00D5-2BE8-C5F9-18AB-1BD5C2A2474E}"/>
              </a:ext>
            </a:extLst>
          </p:cNvPr>
          <p:cNvSpPr txBox="1"/>
          <p:nvPr/>
        </p:nvSpPr>
        <p:spPr>
          <a:xfrm>
            <a:off x="5367711" y="4408331"/>
            <a:ext cx="309052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Segoe UI Light" panose="020B0502040204020203" pitchFamily="34" charset="0"/>
              </a:rPr>
              <a:t>Understand the types and names of </a:t>
            </a: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+mn-ea"/>
                <a:cs typeface="Segoe UI Light" panose="020B0502040204020203" pitchFamily="34" charset="0"/>
              </a:rPr>
              <a:t>all the absences for any given time period as well as how many hours of leave, trends and transactional data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FEBBD39-8FE7-A641-04DF-A6EE4DAEC142}"/>
              </a:ext>
            </a:extLst>
          </p:cNvPr>
          <p:cNvSpPr/>
          <p:nvPr/>
        </p:nvSpPr>
        <p:spPr>
          <a:xfrm>
            <a:off x="0" y="6446248"/>
            <a:ext cx="3401568" cy="22582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Reducing </a:t>
            </a:r>
            <a:r>
              <a:rPr kumimoji="0" lang="en-AU" sz="11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your</a:t>
            </a: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administrative burden the </a:t>
            </a:r>
            <a:r>
              <a:rPr kumimoji="0" lang="en-AU" sz="11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eduPay</a:t>
            </a: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way</a:t>
            </a:r>
            <a:endParaRPr kumimoji="0" lang="en-AU" sz="11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D06023-3291-5841-E00C-F48800DD8FA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8613" y="6319159"/>
            <a:ext cx="495729" cy="374433"/>
          </a:xfrm>
          <a:prstGeom prst="rect">
            <a:avLst/>
          </a:prstGeom>
        </p:spPr>
      </p:pic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5D511ECB-0F22-2FBE-C79F-CC352B7ABA8F}"/>
              </a:ext>
            </a:extLst>
          </p:cNvPr>
          <p:cNvSpPr/>
          <p:nvPr/>
        </p:nvSpPr>
        <p:spPr>
          <a:xfrm rot="16383682">
            <a:off x="4909734" y="5612111"/>
            <a:ext cx="397880" cy="470180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5C6E8A-B4BC-7DF6-B83C-814017DA0041}"/>
              </a:ext>
            </a:extLst>
          </p:cNvPr>
          <p:cNvSpPr/>
          <p:nvPr/>
        </p:nvSpPr>
        <p:spPr>
          <a:xfrm>
            <a:off x="5331464" y="5196038"/>
            <a:ext cx="45719" cy="85690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6860162-0778-F982-C1C2-D8B75D09F673}"/>
              </a:ext>
            </a:extLst>
          </p:cNvPr>
          <p:cNvSpPr/>
          <p:nvPr/>
        </p:nvSpPr>
        <p:spPr>
          <a:xfrm>
            <a:off x="9632811" y="6336040"/>
            <a:ext cx="2470826" cy="408677"/>
          </a:xfrm>
          <a:prstGeom prst="roundRect">
            <a:avLst/>
          </a:prstGeom>
          <a:noFill/>
          <a:ln w="381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90381D7-DC2D-C71B-51DB-C9379B3052DB}"/>
              </a:ext>
            </a:extLst>
          </p:cNvPr>
          <p:cNvSpPr/>
          <p:nvPr/>
        </p:nvSpPr>
        <p:spPr>
          <a:xfrm>
            <a:off x="9669933" y="6336039"/>
            <a:ext cx="448262" cy="408677"/>
          </a:xfrm>
          <a:prstGeom prst="roundRect">
            <a:avLst/>
          </a:prstGeom>
          <a:solidFill>
            <a:srgbClr val="5B9BD5"/>
          </a:solidFill>
          <a:ln w="381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0" name="Content Placeholder 11" descr="Teacher with solid fill">
            <a:extLst>
              <a:ext uri="{FF2B5EF4-FFF2-40B4-BE49-F238E27FC236}">
                <a16:creationId xmlns:a16="http://schemas.microsoft.com/office/drawing/2014/main" id="{F61D3192-F4BE-4E2A-7ADF-D03BD3DE04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48105" y="6347206"/>
            <a:ext cx="408677" cy="408677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8E49F3E6-6D6C-16B3-69CC-0D797A0C31F5}"/>
              </a:ext>
            </a:extLst>
          </p:cNvPr>
          <p:cNvSpPr txBox="1"/>
          <p:nvPr/>
        </p:nvSpPr>
        <p:spPr>
          <a:xfrm>
            <a:off x="10140023" y="6385815"/>
            <a:ext cx="29532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srgbClr val="1F1646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Detailed </a:t>
            </a: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srgbClr val="1F1646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  <a:hlinkClick r:id="rId10"/>
              </a:rPr>
              <a:t>Support Guide</a:t>
            </a:r>
            <a:endParaRPr kumimoji="0" lang="en-AU" sz="1400" b="0" i="0" u="none" strike="noStrike" kern="1200" cap="none" spc="0" normalizeH="0" baseline="0" noProof="0" dirty="0">
              <a:ln>
                <a:noFill/>
              </a:ln>
              <a:solidFill>
                <a:srgbClr val="1F1646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23FC6F-4EE7-FA00-CAB8-EBA23F1D87F3}"/>
              </a:ext>
            </a:extLst>
          </p:cNvPr>
          <p:cNvSpPr/>
          <p:nvPr/>
        </p:nvSpPr>
        <p:spPr>
          <a:xfrm>
            <a:off x="8506836" y="1224670"/>
            <a:ext cx="3083149" cy="7414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FDFD881-ECD7-4936-472E-67D9ACBA155F}"/>
              </a:ext>
            </a:extLst>
          </p:cNvPr>
          <p:cNvSpPr/>
          <p:nvPr/>
        </p:nvSpPr>
        <p:spPr>
          <a:xfrm>
            <a:off x="8506836" y="2004270"/>
            <a:ext cx="3083149" cy="7414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3DDE00F-89BB-9BA1-099A-CD7713A07371}"/>
              </a:ext>
            </a:extLst>
          </p:cNvPr>
          <p:cNvSpPr/>
          <p:nvPr/>
        </p:nvSpPr>
        <p:spPr>
          <a:xfrm>
            <a:off x="8508808" y="2812441"/>
            <a:ext cx="3083149" cy="7414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4F6C665-AB1D-2CF9-9FB7-F753C23389FD}"/>
              </a:ext>
            </a:extLst>
          </p:cNvPr>
          <p:cNvSpPr/>
          <p:nvPr/>
        </p:nvSpPr>
        <p:spPr>
          <a:xfrm>
            <a:off x="8506837" y="3618360"/>
            <a:ext cx="3083148" cy="74149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80E78D18-4B00-943F-E1AE-3710E6BA7E23}"/>
              </a:ext>
            </a:extLst>
          </p:cNvPr>
          <p:cNvSpPr/>
          <p:nvPr/>
        </p:nvSpPr>
        <p:spPr>
          <a:xfrm>
            <a:off x="8506837" y="4423155"/>
            <a:ext cx="3083148" cy="74149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FCBAD07D-4697-9C5F-01AE-77696E25CAF8}"/>
              </a:ext>
            </a:extLst>
          </p:cNvPr>
          <p:cNvSpPr/>
          <p:nvPr/>
        </p:nvSpPr>
        <p:spPr>
          <a:xfrm>
            <a:off x="8513851" y="5216172"/>
            <a:ext cx="3129013" cy="864673"/>
          </a:xfrm>
          <a:prstGeom prst="rect">
            <a:avLst/>
          </a:prstGeom>
          <a:solidFill>
            <a:schemeClr val="accent6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1" name="Graphic 80" descr="Wireless with solid fill">
            <a:extLst>
              <a:ext uri="{FF2B5EF4-FFF2-40B4-BE49-F238E27FC236}">
                <a16:creationId xmlns:a16="http://schemas.microsoft.com/office/drawing/2014/main" id="{BAFA3BA3-C3CB-43BA-6DBB-DE97DBFD98B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348110" y="3732956"/>
            <a:ext cx="540000" cy="540000"/>
          </a:xfrm>
          <a:prstGeom prst="rect">
            <a:avLst/>
          </a:prstGeom>
        </p:spPr>
      </p:pic>
      <p:pic>
        <p:nvPicPr>
          <p:cNvPr id="83" name="Graphic 82" descr="Lock with solid fill">
            <a:extLst>
              <a:ext uri="{FF2B5EF4-FFF2-40B4-BE49-F238E27FC236}">
                <a16:creationId xmlns:a16="http://schemas.microsoft.com/office/drawing/2014/main" id="{E999E862-40B4-0406-9F23-3A355DD9CD8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395037" y="2959961"/>
            <a:ext cx="460044" cy="460044"/>
          </a:xfrm>
          <a:prstGeom prst="rect">
            <a:avLst/>
          </a:prstGeom>
        </p:spPr>
      </p:pic>
      <p:pic>
        <p:nvPicPr>
          <p:cNvPr id="87" name="Graphic 86" descr="Group of men with solid fill">
            <a:extLst>
              <a:ext uri="{FF2B5EF4-FFF2-40B4-BE49-F238E27FC236}">
                <a16:creationId xmlns:a16="http://schemas.microsoft.com/office/drawing/2014/main" id="{A1653319-88DA-DB56-7F2B-D01DD8EB827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365878" y="1392032"/>
            <a:ext cx="433678" cy="433678"/>
          </a:xfrm>
          <a:prstGeom prst="rect">
            <a:avLst/>
          </a:prstGeom>
        </p:spPr>
      </p:pic>
      <p:pic>
        <p:nvPicPr>
          <p:cNvPr id="88" name="Graphic 87" descr="Suitcase with solid fill">
            <a:extLst>
              <a:ext uri="{FF2B5EF4-FFF2-40B4-BE49-F238E27FC236}">
                <a16:creationId xmlns:a16="http://schemas.microsoft.com/office/drawing/2014/main" id="{9BC41DCF-418E-6718-ECF7-F8BA89B51B9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384175" y="4534918"/>
            <a:ext cx="480263" cy="480263"/>
          </a:xfrm>
          <a:prstGeom prst="rect">
            <a:avLst/>
          </a:prstGeom>
        </p:spPr>
      </p:pic>
      <p:pic>
        <p:nvPicPr>
          <p:cNvPr id="90" name="Graphic 89" descr="Hourglass Finished with solid fill">
            <a:extLst>
              <a:ext uri="{FF2B5EF4-FFF2-40B4-BE49-F238E27FC236}">
                <a16:creationId xmlns:a16="http://schemas.microsoft.com/office/drawing/2014/main" id="{03F2AF35-DC6F-B895-3CB1-98BB77EE704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447412" y="5434532"/>
            <a:ext cx="439325" cy="439325"/>
          </a:xfrm>
          <a:prstGeom prst="rect">
            <a:avLst/>
          </a:prstGeom>
        </p:spPr>
      </p:pic>
      <p:pic>
        <p:nvPicPr>
          <p:cNvPr id="92" name="Graphic 91" descr="Clipboard Partially Checked with solid fill">
            <a:extLst>
              <a:ext uri="{FF2B5EF4-FFF2-40B4-BE49-F238E27FC236}">
                <a16:creationId xmlns:a16="http://schemas.microsoft.com/office/drawing/2014/main" id="{5F0037EE-1AED-1288-03D7-D7C359872B8C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1313066" y="2106732"/>
            <a:ext cx="537577" cy="537577"/>
          </a:xfrm>
          <a:prstGeom prst="rect">
            <a:avLst/>
          </a:prstGeom>
        </p:spPr>
      </p:pic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CC3005DD-346F-D4C8-ED1C-D8EE14DEEC47}"/>
              </a:ext>
            </a:extLst>
          </p:cNvPr>
          <p:cNvSpPr/>
          <p:nvPr/>
        </p:nvSpPr>
        <p:spPr>
          <a:xfrm>
            <a:off x="8513851" y="1267616"/>
            <a:ext cx="2818615" cy="6388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100" dirty="0">
                <a:solidFill>
                  <a:schemeClr val="bg1"/>
                </a:solidFill>
              </a:rPr>
              <a:t>…see who is available in the near future and what roles they will be able to fill at my school 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E9FDAD0E-20C1-F759-8B2F-EF24A03D891D}"/>
              </a:ext>
            </a:extLst>
          </p:cNvPr>
          <p:cNvSpPr/>
          <p:nvPr/>
        </p:nvSpPr>
        <p:spPr>
          <a:xfrm>
            <a:off x="8512522" y="2039241"/>
            <a:ext cx="2818615" cy="6388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100" dirty="0">
                <a:solidFill>
                  <a:schemeClr val="tx1"/>
                </a:solidFill>
              </a:rPr>
              <a:t>…see the effectiveness of different Opening types helps me to determine   an approach for future vacancies/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73632D09-5C1F-9F0B-3C8C-428B463F7219}"/>
              </a:ext>
            </a:extLst>
          </p:cNvPr>
          <p:cNvSpPr/>
          <p:nvPr/>
        </p:nvSpPr>
        <p:spPr>
          <a:xfrm>
            <a:off x="8510550" y="2810495"/>
            <a:ext cx="2888645" cy="73020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100" dirty="0">
                <a:solidFill>
                  <a:schemeClr val="bg1"/>
                </a:solidFill>
              </a:rPr>
              <a:t>…see which cards have an expiry date coming up within the next 8 weeks allows me to start having conversations with staff members with plenty of time.</a:t>
            </a: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B9F823B5-EA4A-E777-CCBD-FF41C60F3F99}"/>
              </a:ext>
            </a:extLst>
          </p:cNvPr>
          <p:cNvSpPr/>
          <p:nvPr/>
        </p:nvSpPr>
        <p:spPr>
          <a:xfrm>
            <a:off x="8513851" y="3624005"/>
            <a:ext cx="2818615" cy="73020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100" dirty="0">
                <a:solidFill>
                  <a:schemeClr val="bg1"/>
                </a:solidFill>
              </a:rPr>
              <a:t>…see upcoming terminations, probations and hires for the next 60 days allows me to plan for the near future.</a:t>
            </a: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C86A6F50-11B4-E1AA-B673-8652E0C9671C}"/>
              </a:ext>
            </a:extLst>
          </p:cNvPr>
          <p:cNvSpPr/>
          <p:nvPr/>
        </p:nvSpPr>
        <p:spPr>
          <a:xfrm>
            <a:off x="8513851" y="4475239"/>
            <a:ext cx="2818615" cy="6388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100" dirty="0">
                <a:solidFill>
                  <a:schemeClr val="bg1"/>
                </a:solidFill>
              </a:rPr>
              <a:t>…see how many hours of leave were taken for the current and prior year, by the type of leave and job code allows me to plan for next year.</a:t>
            </a: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C237D449-9606-AC93-3D08-44E15ADEF972}"/>
              </a:ext>
            </a:extLst>
          </p:cNvPr>
          <p:cNvSpPr/>
          <p:nvPr/>
        </p:nvSpPr>
        <p:spPr>
          <a:xfrm>
            <a:off x="8591270" y="5313895"/>
            <a:ext cx="2792905" cy="63887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sz="1100" dirty="0">
                <a:solidFill>
                  <a:schemeClr val="tx1"/>
                </a:solidFill>
              </a:rPr>
              <a:t>…see past costs and hours accrued / acquitted allows you to plan ahead for the upcoming year.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3B7850F-14BB-B97C-241E-3175CEBD7A48}"/>
              </a:ext>
            </a:extLst>
          </p:cNvPr>
          <p:cNvSpPr txBox="1"/>
          <p:nvPr/>
        </p:nvSpPr>
        <p:spPr>
          <a:xfrm>
            <a:off x="9034696" y="229458"/>
            <a:ext cx="216699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AU" sz="1200" b="1" dirty="0"/>
              <a:t>How to plan ahead </a:t>
            </a:r>
            <a:r>
              <a:rPr lang="en-AU" sz="1200" dirty="0"/>
              <a:t>using Data Insights information…</a:t>
            </a:r>
          </a:p>
        </p:txBody>
      </p:sp>
      <p:sp>
        <p:nvSpPr>
          <p:cNvPr id="73" name="Arrow: Right 72">
            <a:extLst>
              <a:ext uri="{FF2B5EF4-FFF2-40B4-BE49-F238E27FC236}">
                <a16:creationId xmlns:a16="http://schemas.microsoft.com/office/drawing/2014/main" id="{4C587F3C-2786-DB5F-0467-B29271092BDF}"/>
              </a:ext>
            </a:extLst>
          </p:cNvPr>
          <p:cNvSpPr/>
          <p:nvPr/>
        </p:nvSpPr>
        <p:spPr>
          <a:xfrm rot="5400000">
            <a:off x="9916172" y="852248"/>
            <a:ext cx="356786" cy="28501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24D17EEE-87FC-9D05-68F9-B8EBA363155B}"/>
              </a:ext>
            </a:extLst>
          </p:cNvPr>
          <p:cNvSpPr/>
          <p:nvPr/>
        </p:nvSpPr>
        <p:spPr>
          <a:xfrm>
            <a:off x="8458238" y="1140643"/>
            <a:ext cx="3645399" cy="499540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4889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FE97E9C-EADD-3191-505D-BDBFB8CCF477}"/>
              </a:ext>
            </a:extLst>
          </p:cNvPr>
          <p:cNvSpPr/>
          <p:nvPr/>
        </p:nvSpPr>
        <p:spPr>
          <a:xfrm>
            <a:off x="370114" y="2152830"/>
            <a:ext cx="5576811" cy="2884601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AU" i="1" dirty="0"/>
              <a:t>New Data Insights – Payroll includes…</a:t>
            </a:r>
          </a:p>
          <a:p>
            <a:endParaRPr lang="en-AU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b="1" i="1" dirty="0"/>
              <a:t>Better understanding </a:t>
            </a:r>
            <a:r>
              <a:rPr lang="en-AU" i="1" dirty="0"/>
              <a:t>of your school’s payroll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b="1" i="1" dirty="0"/>
              <a:t>Reporting</a:t>
            </a:r>
            <a:r>
              <a:rPr lang="en-AU" i="1" dirty="0"/>
              <a:t> on Arrears/Overpayments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b="1" i="1" dirty="0"/>
              <a:t>Reporting</a:t>
            </a:r>
            <a:r>
              <a:rPr lang="en-AU" i="1" dirty="0"/>
              <a:t> on General Ledgers (GL)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b="1" i="1" dirty="0"/>
              <a:t>Reporting</a:t>
            </a:r>
            <a:r>
              <a:rPr lang="en-AU" i="1" dirty="0"/>
              <a:t> on Allowances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ABA9C30-A8A5-667A-35EC-972713E3905A}"/>
              </a:ext>
            </a:extLst>
          </p:cNvPr>
          <p:cNvSpPr/>
          <p:nvPr/>
        </p:nvSpPr>
        <p:spPr>
          <a:xfrm>
            <a:off x="6096000" y="2190536"/>
            <a:ext cx="5725886" cy="2884601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i="1" dirty="0"/>
          </a:p>
          <a:p>
            <a:r>
              <a:rPr lang="en-AU" i="1" dirty="0"/>
              <a:t>New Data Insights – Leave v2 includes…</a:t>
            </a:r>
          </a:p>
          <a:p>
            <a:endParaRPr lang="en-AU" i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b="1" i="1" dirty="0"/>
              <a:t>Better visibility </a:t>
            </a:r>
            <a:r>
              <a:rPr lang="en-AU" i="1" dirty="0"/>
              <a:t>of maternity/long service leave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b="1" i="1" dirty="0"/>
              <a:t>Better visibility </a:t>
            </a:r>
            <a:r>
              <a:rPr lang="en-AU" i="1" dirty="0"/>
              <a:t>of pushed back leave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b="1" i="1" dirty="0"/>
              <a:t>Easier navigation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b="1" i="1" dirty="0"/>
              <a:t>Reporting</a:t>
            </a:r>
            <a:r>
              <a:rPr lang="en-AU" i="1" dirty="0"/>
              <a:t> on employee balances (low/no balances)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A803B36-DD8E-7DDD-78FA-30341AB060ED}"/>
              </a:ext>
            </a:extLst>
          </p:cNvPr>
          <p:cNvSpPr txBox="1">
            <a:spLocks/>
          </p:cNvSpPr>
          <p:nvPr/>
        </p:nvSpPr>
        <p:spPr>
          <a:xfrm>
            <a:off x="163713" y="148844"/>
            <a:ext cx="8460150" cy="788333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ctr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75" b="1" i="0" kern="1200" baseline="0">
                <a:solidFill>
                  <a:schemeClr val="accent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250" b="1" i="0" u="none" strike="noStrike" kern="1200" cap="none" spc="0" normalizeH="0" baseline="0" noProof="0" dirty="0">
                <a:ln>
                  <a:noFill/>
                </a:ln>
                <a:solidFill>
                  <a:srgbClr val="1F1545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Data Insights </a:t>
            </a:r>
            <a:br>
              <a:rPr kumimoji="0" lang="en-AU" sz="2000" b="1" i="0" u="none" strike="noStrike" kern="1200" cap="none" spc="0" normalizeH="0" baseline="0" noProof="0" dirty="0">
                <a:ln>
                  <a:noFill/>
                </a:ln>
                <a:solidFill>
                  <a:srgbClr val="1F1545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r>
              <a:rPr kumimoji="0" lang="en-AU" sz="1600" b="0" i="0" u="none" strike="noStrike" kern="1200" cap="none" spc="0" normalizeH="0" baseline="0" noProof="0" dirty="0">
                <a:ln>
                  <a:noFill/>
                </a:ln>
                <a:solidFill>
                  <a:srgbClr val="1F1545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  <a:t>New </a:t>
            </a:r>
            <a:r>
              <a:rPr lang="en-AU" sz="1600" b="0" dirty="0">
                <a:solidFill>
                  <a:srgbClr val="1F1545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visualisations </a:t>
            </a:r>
            <a:r>
              <a:rPr lang="en-AU" sz="1600" b="0" i="1" dirty="0">
                <a:solidFill>
                  <a:srgbClr val="1F1545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coming soon</a:t>
            </a:r>
            <a:br>
              <a:rPr kumimoji="0" lang="en-AU" sz="1600" b="0" i="1" u="none" strike="noStrike" kern="1200" cap="none" spc="0" normalizeH="0" baseline="0" noProof="0" dirty="0">
                <a:ln>
                  <a:noFill/>
                </a:ln>
                <a:solidFill>
                  <a:srgbClr val="1F1545"/>
                </a:solidFill>
                <a:effectLst/>
                <a:uLnTx/>
                <a:uFillTx/>
                <a:latin typeface="Segoe UI Light" panose="020B0502040204020203" pitchFamily="34" charset="0"/>
                <a:cs typeface="Segoe UI Light" panose="020B0502040204020203" pitchFamily="34" charset="0"/>
              </a:rPr>
            </a:br>
            <a:endParaRPr kumimoji="0" lang="en-AU" sz="1600" b="0" i="1" u="none" strike="noStrike" kern="1200" cap="none" spc="0" normalizeH="0" baseline="0" noProof="0" dirty="0">
              <a:ln>
                <a:noFill/>
              </a:ln>
              <a:solidFill>
                <a:srgbClr val="1F1545"/>
              </a:solidFill>
              <a:effectLst/>
              <a:uLnTx/>
              <a:uFillTx/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366451D-586F-A995-7B2B-0128C0331F21}"/>
              </a:ext>
            </a:extLst>
          </p:cNvPr>
          <p:cNvSpPr/>
          <p:nvPr/>
        </p:nvSpPr>
        <p:spPr>
          <a:xfrm>
            <a:off x="0" y="6446248"/>
            <a:ext cx="3401568" cy="22582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Reducing </a:t>
            </a:r>
            <a:r>
              <a:rPr kumimoji="0" lang="en-AU" sz="11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your</a:t>
            </a: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administrative burden the </a:t>
            </a:r>
            <a:r>
              <a:rPr kumimoji="0" lang="en-AU" sz="11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eduPay</a:t>
            </a: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way</a:t>
            </a:r>
            <a:endParaRPr kumimoji="0" lang="en-AU" sz="11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F50ED6-6D98-9956-1175-A91026176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8613" y="6319159"/>
            <a:ext cx="495729" cy="374433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E1B9E32-2389-F257-E9F2-2C4D53022A38}"/>
              </a:ext>
            </a:extLst>
          </p:cNvPr>
          <p:cNvSpPr/>
          <p:nvPr/>
        </p:nvSpPr>
        <p:spPr>
          <a:xfrm>
            <a:off x="9632811" y="6336040"/>
            <a:ext cx="2470826" cy="408677"/>
          </a:xfrm>
          <a:prstGeom prst="roundRect">
            <a:avLst/>
          </a:prstGeom>
          <a:noFill/>
          <a:ln w="381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ADAF5E0-6F7C-6160-D7C9-3EAF8EF7E762}"/>
              </a:ext>
            </a:extLst>
          </p:cNvPr>
          <p:cNvSpPr/>
          <p:nvPr/>
        </p:nvSpPr>
        <p:spPr>
          <a:xfrm>
            <a:off x="9669933" y="6336039"/>
            <a:ext cx="448262" cy="408677"/>
          </a:xfrm>
          <a:prstGeom prst="roundRect">
            <a:avLst/>
          </a:prstGeom>
          <a:solidFill>
            <a:srgbClr val="5B9BD5"/>
          </a:solidFill>
          <a:ln w="381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Content Placeholder 11" descr="Teacher with solid fill">
            <a:extLst>
              <a:ext uri="{FF2B5EF4-FFF2-40B4-BE49-F238E27FC236}">
                <a16:creationId xmlns:a16="http://schemas.microsoft.com/office/drawing/2014/main" id="{790B8B65-38C5-73E1-E68A-483CC05D09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8105" y="6347206"/>
            <a:ext cx="408677" cy="4086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1753B8C-7142-676B-E651-0E81124276D8}"/>
              </a:ext>
            </a:extLst>
          </p:cNvPr>
          <p:cNvSpPr txBox="1"/>
          <p:nvPr/>
        </p:nvSpPr>
        <p:spPr>
          <a:xfrm>
            <a:off x="10140023" y="6385815"/>
            <a:ext cx="29532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srgbClr val="1F1646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Detailed </a:t>
            </a: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srgbClr val="1F1646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  <a:hlinkClick r:id="rId6"/>
              </a:rPr>
              <a:t>Support Guide</a:t>
            </a:r>
            <a:endParaRPr kumimoji="0" lang="en-AU" sz="1400" b="0" i="0" u="none" strike="noStrike" kern="1200" cap="none" spc="0" normalizeH="0" baseline="0" noProof="0" dirty="0">
              <a:ln>
                <a:noFill/>
              </a:ln>
              <a:solidFill>
                <a:srgbClr val="1F1646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8F9EDF8-F6B3-6B7B-347E-0DFAB0621D7B}"/>
              </a:ext>
            </a:extLst>
          </p:cNvPr>
          <p:cNvSpPr/>
          <p:nvPr/>
        </p:nvSpPr>
        <p:spPr>
          <a:xfrm>
            <a:off x="1312336" y="1884082"/>
            <a:ext cx="3553211" cy="564037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800" b="1" dirty="0">
                <a:solidFill>
                  <a:schemeClr val="tx1"/>
                </a:solidFill>
              </a:rPr>
              <a:t>Payroll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8DDA391-4EF5-16CE-9B58-F7CC924D6D6C}"/>
              </a:ext>
            </a:extLst>
          </p:cNvPr>
          <p:cNvSpPr/>
          <p:nvPr/>
        </p:nvSpPr>
        <p:spPr>
          <a:xfrm>
            <a:off x="6797859" y="1921788"/>
            <a:ext cx="3553211" cy="564037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2800" b="1" dirty="0">
                <a:solidFill>
                  <a:schemeClr val="tx1"/>
                </a:solidFill>
              </a:rPr>
              <a:t>Leave v2</a:t>
            </a:r>
          </a:p>
        </p:txBody>
      </p:sp>
    </p:spTree>
    <p:extLst>
      <p:ext uri="{BB962C8B-B14F-4D97-AF65-F5344CB8AC3E}">
        <p14:creationId xmlns:p14="http://schemas.microsoft.com/office/powerpoint/2010/main" val="2697702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E5A9D1D-237E-D01F-69D7-18ADD1A974EC}"/>
              </a:ext>
            </a:extLst>
          </p:cNvPr>
          <p:cNvSpPr/>
          <p:nvPr/>
        </p:nvSpPr>
        <p:spPr>
          <a:xfrm>
            <a:off x="108303" y="3811559"/>
            <a:ext cx="807212" cy="7991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 Medium" panose="02000000000000000000" pitchFamily="2" charset="0"/>
              <a:ea typeface="Roboto Medium" panose="02000000000000000000" pitchFamily="2" charset="0"/>
              <a:cs typeface="Lato" panose="020F0502020204030203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D688662-0D01-3CA2-FC5F-E1E3AF0C513F}"/>
              </a:ext>
            </a:extLst>
          </p:cNvPr>
          <p:cNvSpPr/>
          <p:nvPr/>
        </p:nvSpPr>
        <p:spPr>
          <a:xfrm>
            <a:off x="916121" y="3811194"/>
            <a:ext cx="3584113" cy="799141"/>
          </a:xfrm>
          <a:prstGeom prst="rect">
            <a:avLst/>
          </a:prstGeom>
          <a:solidFill>
            <a:schemeClr val="bg1">
              <a:lumMod val="95000"/>
            </a:schemeClr>
          </a:solidFill>
          <a:ln w="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Isosceles Triangle 31">
            <a:extLst>
              <a:ext uri="{FF2B5EF4-FFF2-40B4-BE49-F238E27FC236}">
                <a16:creationId xmlns:a16="http://schemas.microsoft.com/office/drawing/2014/main" id="{2785F634-79FC-0609-F54A-D1A0F6C1E254}"/>
              </a:ext>
            </a:extLst>
          </p:cNvPr>
          <p:cNvSpPr/>
          <p:nvPr/>
        </p:nvSpPr>
        <p:spPr>
          <a:xfrm rot="5400000">
            <a:off x="42965" y="4169022"/>
            <a:ext cx="214888" cy="8421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2FD9B0-C238-0595-660A-62E3FC4393BC}"/>
              </a:ext>
            </a:extLst>
          </p:cNvPr>
          <p:cNvSpPr txBox="1"/>
          <p:nvPr/>
        </p:nvSpPr>
        <p:spPr>
          <a:xfrm>
            <a:off x="1042124" y="4015561"/>
            <a:ext cx="36845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F1646"/>
                </a:solidFill>
                <a:effectLst/>
                <a:uLnTx/>
                <a:uFillTx/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  <a:hlinkClick r:id="rId3"/>
              </a:rPr>
              <a:t>Tania.rann@education.vic.gov.au</a:t>
            </a: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srgbClr val="1F1646"/>
              </a:solidFill>
              <a:effectLst/>
              <a:uLnTx/>
              <a:uFillTx/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7DC034F-5F45-F278-C165-A9122A5C0AC6}"/>
              </a:ext>
            </a:extLst>
          </p:cNvPr>
          <p:cNvSpPr txBox="1"/>
          <p:nvPr/>
        </p:nvSpPr>
        <p:spPr>
          <a:xfrm>
            <a:off x="36038" y="20228"/>
            <a:ext cx="517323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800" b="0" i="0" u="none" strike="noStrike" kern="1200" cap="none" spc="0" normalizeH="0" baseline="0" noProof="0" dirty="0">
                <a:ln>
                  <a:noFill/>
                </a:ln>
                <a:solidFill>
                  <a:srgbClr val="1F1646"/>
                </a:solidFill>
                <a:effectLst/>
                <a:uLnTx/>
                <a:uFillTx/>
                <a:latin typeface="Arial"/>
                <a:ea typeface="+mn-ea"/>
                <a:cs typeface="Segoe UI Light" panose="020B0502040204020203" pitchFamily="34" charset="0"/>
              </a:rPr>
              <a:t>#BMfriendsofeduPay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1F1646"/>
                </a:solidFill>
                <a:effectLst/>
                <a:uLnTx/>
                <a:uFillTx/>
                <a:latin typeface="Arial"/>
                <a:ea typeface="+mn-ea"/>
                <a:cs typeface="Segoe UI Light" panose="020B0502040204020203" pitchFamily="34" charset="0"/>
              </a:rPr>
              <a:t>Volunteer, one stop shop &amp; </a:t>
            </a:r>
            <a:r>
              <a:rPr kumimoji="0" lang="en-AU" sz="1800" b="0" i="1" u="none" strike="noStrike" kern="1200" cap="none" spc="0" normalizeH="0" baseline="0" noProof="0" dirty="0">
                <a:ln>
                  <a:noFill/>
                </a:ln>
                <a:solidFill>
                  <a:srgbClr val="1F1646"/>
                </a:solidFill>
                <a:effectLst/>
                <a:uLnTx/>
                <a:uFillTx/>
                <a:latin typeface="Arial"/>
                <a:ea typeface="+mn-ea"/>
                <a:cs typeface="Segoe UI Light" panose="020B0502040204020203" pitchFamily="34" charset="0"/>
              </a:rPr>
              <a:t>save the dates!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97215FA-12D2-F0C7-C469-680B926C0481}"/>
              </a:ext>
            </a:extLst>
          </p:cNvPr>
          <p:cNvSpPr txBox="1"/>
          <p:nvPr/>
        </p:nvSpPr>
        <p:spPr>
          <a:xfrm>
            <a:off x="108303" y="1820333"/>
            <a:ext cx="3832101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1F164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Email </a:t>
            </a: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1F1646"/>
                </a:solidFill>
                <a:effectLst/>
                <a:uLnTx/>
                <a:uFillTx/>
                <a:latin typeface="Arial"/>
                <a:ea typeface="+mn-ea"/>
                <a:cs typeface="+mn-cs"/>
                <a:hlinkClick r:id="rId3"/>
              </a:rPr>
              <a:t>Tania Rann </a:t>
            </a:r>
            <a:endParaRPr kumimoji="0" lang="en-AU" sz="1800" b="1" i="0" u="none" strike="noStrike" kern="1200" cap="none" spc="0" normalizeH="0" baseline="0" noProof="0" dirty="0">
              <a:ln>
                <a:noFill/>
              </a:ln>
              <a:solidFill>
                <a:srgbClr val="1F164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800" b="1" i="0" u="none" strike="noStrike" kern="1200" cap="none" spc="0" normalizeH="0" baseline="0" noProof="0" dirty="0">
              <a:ln>
                <a:noFill/>
              </a:ln>
              <a:solidFill>
                <a:srgbClr val="1F164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1F164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 register your interest / provide feedback</a:t>
            </a:r>
            <a:r>
              <a:rPr lang="en-AU" dirty="0">
                <a:solidFill>
                  <a:srgbClr val="1F1646"/>
                </a:solidFill>
                <a:latin typeface="Arial"/>
              </a:rPr>
              <a:t> &amp; be a part of our business working groups </a:t>
            </a:r>
            <a:r>
              <a:rPr lang="en-AU" dirty="0">
                <a:solidFill>
                  <a:srgbClr val="1F1646"/>
                </a:solidFill>
                <a:latin typeface="Arial"/>
                <a:sym typeface="Wingdings" panose="05000000000000000000" pitchFamily="2" charset="2"/>
              </a:rPr>
              <a:t>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800" b="0" i="0" u="none" strike="noStrike" kern="1200" cap="none" spc="0" normalizeH="0" baseline="0" noProof="0" dirty="0">
              <a:ln>
                <a:noFill/>
              </a:ln>
              <a:solidFill>
                <a:srgbClr val="1F1646"/>
              </a:solidFill>
              <a:effectLst/>
              <a:uLnTx/>
              <a:uFillTx/>
              <a:latin typeface="Arial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dirty="0">
                <a:solidFill>
                  <a:srgbClr val="1F1646"/>
                </a:solidFill>
                <a:latin typeface="Arial"/>
                <a:sym typeface="Wingdings" panose="05000000000000000000" pitchFamily="2" charset="2"/>
              </a:rPr>
              <a:t>All welcome!</a:t>
            </a:r>
            <a:endParaRPr kumimoji="0" lang="en-AU" sz="1800" b="0" i="0" u="none" strike="noStrike" kern="1200" cap="none" spc="0" normalizeH="0" baseline="0" noProof="0" dirty="0">
              <a:ln>
                <a:noFill/>
              </a:ln>
              <a:solidFill>
                <a:srgbClr val="1F164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198AEEE-3957-9D56-E646-D16DDDE62AE6}"/>
              </a:ext>
            </a:extLst>
          </p:cNvPr>
          <p:cNvSpPr/>
          <p:nvPr/>
        </p:nvSpPr>
        <p:spPr>
          <a:xfrm>
            <a:off x="0" y="6446248"/>
            <a:ext cx="3401568" cy="225828"/>
          </a:xfrm>
          <a:prstGeom prst="rect">
            <a:avLst/>
          </a:prstGeom>
          <a:gradFill flip="none" rotWithShape="1">
            <a:gsLst>
              <a:gs pos="0">
                <a:srgbClr val="0063A2">
                  <a:lumMod val="67000"/>
                </a:srgbClr>
              </a:gs>
              <a:gs pos="48000">
                <a:srgbClr val="0063A2">
                  <a:lumMod val="97000"/>
                  <a:lumOff val="3000"/>
                </a:srgbClr>
              </a:gs>
              <a:gs pos="100000">
                <a:srgbClr val="0063A2">
                  <a:lumMod val="60000"/>
                  <a:lumOff val="40000"/>
                </a:srgbClr>
              </a:gs>
            </a:gsLst>
            <a:lin ang="16200000" scaled="1"/>
            <a:tileRect/>
          </a:gradFill>
          <a:ln>
            <a:noFill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Reducing </a:t>
            </a:r>
            <a:r>
              <a:rPr kumimoji="0" lang="en-AU" sz="11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your</a:t>
            </a: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administrative burden the </a:t>
            </a:r>
            <a:r>
              <a:rPr kumimoji="0" lang="en-AU" sz="11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eduPay</a:t>
            </a:r>
            <a:r>
              <a:rPr kumimoji="0" lang="en-AU" sz="11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 way</a:t>
            </a:r>
            <a:endParaRPr kumimoji="0" lang="en-AU" sz="11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34E9552-5BD3-9ED8-F7A4-D7CE55F5AA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8613" y="6319159"/>
            <a:ext cx="495729" cy="374433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89632C55-96E2-C844-84CE-ECA200718EF6}"/>
              </a:ext>
            </a:extLst>
          </p:cNvPr>
          <p:cNvSpPr txBox="1"/>
          <p:nvPr/>
        </p:nvSpPr>
        <p:spPr>
          <a:xfrm>
            <a:off x="8472444" y="1226114"/>
            <a:ext cx="3645722" cy="4678204"/>
          </a:xfrm>
          <a:prstGeom prst="rect">
            <a:avLst/>
          </a:prstGeom>
          <a:solidFill>
            <a:srgbClr val="B8E9EB"/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1" i="0" u="none" strike="noStrike" kern="0" cap="none" spc="0" normalizeH="0" baseline="0" noProof="0" dirty="0">
                <a:ln>
                  <a:noFill/>
                </a:ln>
                <a:solidFill>
                  <a:srgbClr val="1F1646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T3 - Q&amp;A with eduPay experts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000" b="1" i="0" u="none" strike="noStrike" kern="0" cap="none" spc="0" normalizeH="0" baseline="0" noProof="0" dirty="0">
              <a:ln>
                <a:noFill/>
              </a:ln>
              <a:solidFill>
                <a:srgbClr val="1F1646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000" b="1" i="0" u="none" strike="noStrike" kern="0" cap="none" spc="0" normalizeH="0" baseline="0" noProof="0" dirty="0">
              <a:ln>
                <a:noFill/>
              </a:ln>
              <a:solidFill>
                <a:srgbClr val="1F1646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000" b="1" i="0" u="none" strike="noStrike" kern="0" cap="none" spc="0" normalizeH="0" baseline="0" noProof="0" dirty="0">
              <a:ln>
                <a:noFill/>
              </a:ln>
              <a:solidFill>
                <a:srgbClr val="1F1646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000" b="1" i="0" u="none" strike="noStrike" kern="0" cap="none" spc="0" normalizeH="0" baseline="0" noProof="0" dirty="0">
              <a:ln>
                <a:noFill/>
              </a:ln>
              <a:solidFill>
                <a:srgbClr val="1F1646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000" b="1" i="0" u="none" strike="noStrike" kern="0" cap="none" spc="0" normalizeH="0" baseline="0" noProof="0" dirty="0">
              <a:ln>
                <a:noFill/>
              </a:ln>
              <a:solidFill>
                <a:srgbClr val="1F1646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000" b="1" i="0" u="none" strike="noStrike" kern="0" cap="none" spc="0" normalizeH="0" baseline="0" noProof="0" dirty="0">
              <a:ln>
                <a:noFill/>
              </a:ln>
              <a:solidFill>
                <a:srgbClr val="1F1646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2000" b="1" i="0" u="none" strike="noStrike" kern="0" cap="none" spc="0" normalizeH="0" baseline="0" noProof="0" dirty="0">
              <a:ln>
                <a:noFill/>
              </a:ln>
              <a:solidFill>
                <a:srgbClr val="1F1646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0" cap="none" spc="0" normalizeH="0" baseline="0" noProof="0" dirty="0">
                <a:ln>
                  <a:noFill/>
                </a:ln>
                <a:solidFill>
                  <a:srgbClr val="1F1646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Invites will be sent </a:t>
            </a:r>
            <a:r>
              <a:rPr kumimoji="0" lang="en-AU" sz="1800" b="0" i="0" u="none" strike="noStrike" kern="0" cap="none" spc="0" normalizeH="0" baseline="0" noProof="0" dirty="0">
                <a:ln>
                  <a:noFill/>
                </a:ln>
                <a:solidFill>
                  <a:srgbClr val="1F1646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to your Network Leaders to cascade…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800" b="1" i="0" u="none" strike="noStrike" kern="0" cap="none" spc="0" normalizeH="0" baseline="0" noProof="0" dirty="0">
              <a:ln>
                <a:noFill/>
              </a:ln>
              <a:solidFill>
                <a:srgbClr val="1F1646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sz="1400" kern="0" dirty="0">
                <a:latin typeface="Segoe UI Light" panose="020B0502040204020203" pitchFamily="34" charset="0"/>
                <a:cs typeface="Segoe UI Light" panose="020B0502040204020203" pitchFamily="34" charset="0"/>
                <a:hlinkClick r:id="rId5"/>
              </a:rPr>
              <a:t>Monday 8 September : 11.00 – 12 noon</a:t>
            </a:r>
            <a:endParaRPr lang="en-AU" sz="1400" kern="0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AU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  <a:hlinkClick r:id="rId6"/>
              </a:rPr>
              <a:t>Tuesday 9 September : 1.00 – 2.00 pm </a:t>
            </a:r>
            <a:endParaRPr kumimoji="0" lang="en-A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AU" sz="1400" kern="0" dirty="0">
                <a:latin typeface="Segoe UI Light" panose="020B0502040204020203" pitchFamily="34" charset="0"/>
                <a:cs typeface="Segoe UI Light" panose="020B0502040204020203" pitchFamily="34" charset="0"/>
                <a:hlinkClick r:id="rId7"/>
              </a:rPr>
              <a:t>Thursday 11 September : 10.30 – 11.30 am</a:t>
            </a:r>
            <a:endParaRPr kumimoji="0" lang="en-AU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800" kern="0" dirty="0">
              <a:solidFill>
                <a:srgbClr val="FFFFFF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1" u="none" strike="noStrike" kern="0" cap="none" spc="0" normalizeH="0" baseline="0" noProof="0" dirty="0">
                <a:ln>
                  <a:noFill/>
                </a:ln>
                <a:solidFill>
                  <a:srgbClr val="1F1646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Copy and paste </a:t>
            </a:r>
            <a:r>
              <a:rPr kumimoji="0" lang="en-AU" sz="1800" b="0" i="1" u="none" strike="noStrike" kern="0" cap="none" spc="0" normalizeH="0" baseline="0" noProof="0" dirty="0">
                <a:ln>
                  <a:noFill/>
                </a:ln>
                <a:solidFill>
                  <a:srgbClr val="1F1646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the link in your calendar at the scheduled time…</a:t>
            </a:r>
          </a:p>
        </p:txBody>
      </p:sp>
      <p:pic>
        <p:nvPicPr>
          <p:cNvPr id="34" name="Picture 33">
            <a:hlinkClick r:id="rId8"/>
            <a:extLst>
              <a:ext uri="{FF2B5EF4-FFF2-40B4-BE49-F238E27FC236}">
                <a16:creationId xmlns:a16="http://schemas.microsoft.com/office/drawing/2014/main" id="{1DBC345E-6410-B2A4-1CA4-C458A6F9C13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13668" y="95588"/>
            <a:ext cx="3745342" cy="6660295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1BCBFE7C-4310-26B6-BB35-5DF013CBF499}"/>
              </a:ext>
            </a:extLst>
          </p:cNvPr>
          <p:cNvSpPr/>
          <p:nvPr/>
        </p:nvSpPr>
        <p:spPr>
          <a:xfrm>
            <a:off x="9632811" y="6336040"/>
            <a:ext cx="2470826" cy="408677"/>
          </a:xfrm>
          <a:prstGeom prst="roundRect">
            <a:avLst/>
          </a:prstGeom>
          <a:noFill/>
          <a:ln w="381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6" name="Content Placeholder 11" descr="Teacher with solid fill">
            <a:extLst>
              <a:ext uri="{FF2B5EF4-FFF2-40B4-BE49-F238E27FC236}">
                <a16:creationId xmlns:a16="http://schemas.microsoft.com/office/drawing/2014/main" id="{EA95927F-B7E3-470D-34F8-177C189A417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648105" y="6347206"/>
            <a:ext cx="408677" cy="408677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92BFB249-085F-CEB3-F9BD-F3E3CAF24F67}"/>
              </a:ext>
            </a:extLst>
          </p:cNvPr>
          <p:cNvSpPr txBox="1"/>
          <p:nvPr/>
        </p:nvSpPr>
        <p:spPr>
          <a:xfrm>
            <a:off x="10105893" y="6391825"/>
            <a:ext cx="29532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srgbClr val="1F1646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</a:rPr>
              <a:t>Detailed </a:t>
            </a:r>
            <a:r>
              <a:rPr kumimoji="0" lang="en-AU" sz="1400" b="0" i="0" u="none" strike="noStrike" kern="1200" cap="none" spc="0" normalizeH="0" baseline="0" noProof="0" dirty="0">
                <a:ln>
                  <a:noFill/>
                </a:ln>
                <a:solidFill>
                  <a:srgbClr val="1F1646"/>
                </a:solidFill>
                <a:effectLst/>
                <a:uLnTx/>
                <a:uFillTx/>
                <a:latin typeface="Segoe UI Light" panose="020B0502040204020203" pitchFamily="34" charset="0"/>
                <a:ea typeface="+mn-ea"/>
                <a:cs typeface="Segoe UI Light" panose="020B0502040204020203" pitchFamily="34" charset="0"/>
                <a:hlinkClick r:id="rId8"/>
              </a:rPr>
              <a:t>Support Guide</a:t>
            </a:r>
            <a:endParaRPr kumimoji="0" lang="en-AU" sz="1400" b="0" i="0" u="none" strike="noStrike" kern="1200" cap="none" spc="0" normalizeH="0" baseline="0" noProof="0" dirty="0">
              <a:ln>
                <a:noFill/>
              </a:ln>
              <a:solidFill>
                <a:srgbClr val="1F1646"/>
              </a:solidFill>
              <a:effectLst/>
              <a:uLnTx/>
              <a:uFillTx/>
              <a:latin typeface="Segoe UI Light" panose="020B0502040204020203" pitchFamily="34" charset="0"/>
              <a:ea typeface="+mn-ea"/>
              <a:cs typeface="Segoe UI Light" panose="020B0502040204020203" pitchFamily="34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16B3B328-81E9-31CD-D46A-722239DA85CD}"/>
              </a:ext>
            </a:extLst>
          </p:cNvPr>
          <p:cNvSpPr/>
          <p:nvPr/>
        </p:nvSpPr>
        <p:spPr>
          <a:xfrm>
            <a:off x="9646405" y="6336039"/>
            <a:ext cx="448262" cy="408677"/>
          </a:xfrm>
          <a:prstGeom prst="roundRect">
            <a:avLst/>
          </a:prstGeom>
          <a:solidFill>
            <a:srgbClr val="5B9BD5"/>
          </a:solidFill>
          <a:ln w="38100" cap="flat" cmpd="sng" algn="ctr">
            <a:solidFill>
              <a:srgbClr val="4472C4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800" b="0" i="0" u="none" strike="noStrike" kern="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9" name="Content Placeholder 11" descr="Teacher with solid fill">
            <a:extLst>
              <a:ext uri="{FF2B5EF4-FFF2-40B4-BE49-F238E27FC236}">
                <a16:creationId xmlns:a16="http://schemas.microsoft.com/office/drawing/2014/main" id="{84816E58-473A-5D9C-6A99-8108703CB4F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624577" y="6347206"/>
            <a:ext cx="408677" cy="40867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49A420C-4A91-669E-A6FC-230EB76E656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22030" y="1695826"/>
            <a:ext cx="2746550" cy="1985278"/>
          </a:xfrm>
          <a:prstGeom prst="rect">
            <a:avLst/>
          </a:prstGeom>
        </p:spPr>
      </p:pic>
      <p:pic>
        <p:nvPicPr>
          <p:cNvPr id="3" name="Graphic 2" descr="Handshake outline">
            <a:extLst>
              <a:ext uri="{FF2B5EF4-FFF2-40B4-BE49-F238E27FC236}">
                <a16:creationId xmlns:a16="http://schemas.microsoft.com/office/drawing/2014/main" id="{ED9BDB4E-0C22-025E-DB0F-798E8BB50DC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34912" y="3975487"/>
            <a:ext cx="572377" cy="572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670242"/>
      </p:ext>
    </p:extLst>
  </p:cSld>
  <p:clrMapOvr>
    <a:masterClrMapping/>
  </p:clrMapOvr>
</p:sld>
</file>

<file path=ppt/theme/theme1.xml><?xml version="1.0" encoding="utf-8"?>
<a:theme xmlns:a="http://schemas.openxmlformats.org/drawingml/2006/main" name="6_Custom Design">
  <a:themeElements>
    <a:clrScheme name="DE CORPORATE COLOUR SCHEME">
      <a:dk1>
        <a:srgbClr val="1F1545"/>
      </a:dk1>
      <a:lt1>
        <a:srgbClr val="FFFFFF"/>
      </a:lt1>
      <a:dk2>
        <a:srgbClr val="88DBDF"/>
      </a:dk2>
      <a:lt2>
        <a:srgbClr val="E8E8E8"/>
      </a:lt2>
      <a:accent1>
        <a:srgbClr val="0063A2"/>
      </a:accent1>
      <a:accent2>
        <a:srgbClr val="B8E9EB"/>
      </a:accent2>
      <a:accent3>
        <a:srgbClr val="1F1646"/>
      </a:accent3>
      <a:accent4>
        <a:srgbClr val="82189C"/>
      </a:accent4>
      <a:accent5>
        <a:srgbClr val="0063A4"/>
      </a:accent5>
      <a:accent6>
        <a:srgbClr val="88DBDF"/>
      </a:accent6>
      <a:hlink>
        <a:srgbClr val="1F1445"/>
      </a:hlink>
      <a:folHlink>
        <a:srgbClr val="201546"/>
      </a:folHlink>
    </a:clrScheme>
    <a:fontScheme name="Red Hat Displa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E CORPORATE Sector PowerPoint Template.potx" id="{8F9A1E1D-BA24-174E-8EDF-CDD367775DFD}" vid="{11475A35-E9F0-BE41-B874-F2B20AC80E21}"/>
    </a:ext>
  </a:extLst>
</a:theme>
</file>

<file path=ppt/theme/theme2.xml><?xml version="1.0" encoding="utf-8"?>
<a:theme xmlns:a="http://schemas.openxmlformats.org/drawingml/2006/main" name="2_Custom Design">
  <a:themeElements>
    <a:clrScheme name="DE BOTH SECTORS COLOURS 2024">
      <a:dk1>
        <a:srgbClr val="1F1646"/>
      </a:dk1>
      <a:lt1>
        <a:srgbClr val="FFFFFF"/>
      </a:lt1>
      <a:dk2>
        <a:srgbClr val="B4DFD4"/>
      </a:dk2>
      <a:lt2>
        <a:srgbClr val="FFFFFF"/>
      </a:lt2>
      <a:accent1>
        <a:srgbClr val="1F1545"/>
      </a:accent1>
      <a:accent2>
        <a:srgbClr val="B6E9EA"/>
      </a:accent2>
      <a:accent3>
        <a:srgbClr val="84179D"/>
      </a:accent3>
      <a:accent4>
        <a:srgbClr val="01B03F"/>
      </a:accent4>
      <a:accent5>
        <a:srgbClr val="D00131"/>
      </a:accent5>
      <a:accent6>
        <a:srgbClr val="88DBDF"/>
      </a:accent6>
      <a:hlink>
        <a:srgbClr val="201546"/>
      </a:hlink>
      <a:folHlink>
        <a:srgbClr val="201546"/>
      </a:folHlink>
    </a:clrScheme>
    <a:fontScheme name="Red Hat Displa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2" id="{2B6CB639-25BE-A446-9DD9-28095A42546E}" vid="{C061EF76-781C-2C40-935D-9583BE3817EE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1691</TotalTime>
  <Words>822</Words>
  <Application>Microsoft Office PowerPoint</Application>
  <PresentationFormat>Widescreen</PresentationFormat>
  <Paragraphs>91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Amasis MT Pro Black</vt:lpstr>
      <vt:lpstr>Aptos</vt:lpstr>
      <vt:lpstr>Arial</vt:lpstr>
      <vt:lpstr>Calibri</vt:lpstr>
      <vt:lpstr>Lato Light</vt:lpstr>
      <vt:lpstr>Roboto Medium</vt:lpstr>
      <vt:lpstr>Segoe UI Light</vt:lpstr>
      <vt:lpstr>6_Custom Design</vt:lpstr>
      <vt:lpstr>2_Custom Design</vt:lpstr>
      <vt:lpstr>eduPay Data Insights Navigation deets…</vt:lpstr>
      <vt:lpstr>PowerPoint Presentation</vt:lpstr>
      <vt:lpstr>PowerPoint Presentation</vt:lpstr>
      <vt:lpstr>PowerPoint Presentation</vt:lpstr>
    </vt:vector>
  </TitlesOfParts>
  <Company>DET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Tania Rann</dc:creator>
  <cp:lastModifiedBy>Tania Rann</cp:lastModifiedBy>
  <cp:revision>7</cp:revision>
  <dcterms:created xsi:type="dcterms:W3CDTF">2025-08-12T02:20:52Z</dcterms:created>
  <dcterms:modified xsi:type="dcterms:W3CDTF">2025-08-13T07:19:47Z</dcterms:modified>
</cp:coreProperties>
</file>