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4"/>
    <p:sldMasterId id="2147483664" r:id="rId5"/>
  </p:sldMasterIdLst>
  <p:sldIdLst>
    <p:sldId id="258" r:id="rId6"/>
    <p:sldId id="270" r:id="rId7"/>
    <p:sldId id="271" r:id="rId8"/>
    <p:sldId id="278" r:id="rId9"/>
    <p:sldId id="272" r:id="rId10"/>
    <p:sldId id="273" r:id="rId11"/>
    <p:sldId id="280" r:id="rId12"/>
    <p:sldId id="274" r:id="rId13"/>
    <p:sldId id="275" r:id="rId14"/>
    <p:sldId id="277" r:id="rId15"/>
    <p:sldId id="279" r:id="rId16"/>
    <p:sldId id="282" r:id="rId17"/>
    <p:sldId id="28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S" id="{E6983C56-95E2-7F40-98CC-3004D6D461C8}">
          <p14:sldIdLst>
            <p14:sldId id="258"/>
            <p14:sldId id="270"/>
            <p14:sldId id="271"/>
            <p14:sldId id="278"/>
            <p14:sldId id="272"/>
            <p14:sldId id="273"/>
            <p14:sldId id="280"/>
            <p14:sldId id="274"/>
            <p14:sldId id="275"/>
            <p14:sldId id="277"/>
            <p14:sldId id="279"/>
            <p14:sldId id="282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B8E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CA14C-F64F-44B4-82E3-47F56B71D779}" v="2" dt="2025-08-12T05:59:14.906"/>
  </p1510:revLst>
</p1510:revInfo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40"/>
  </p:normalViewPr>
  <p:slideViewPr>
    <p:cSldViewPr snapToGrid="0" showGuides="1">
      <p:cViewPr varScale="1">
        <p:scale>
          <a:sx n="60" d="100"/>
          <a:sy n="60" d="100"/>
        </p:scale>
        <p:origin x="840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Smitten" userId="0093f425-d877-4052-91ce-5f293efb7a03" providerId="ADAL" clId="{AB11F886-9E7A-4F75-94E2-EE1D9A54FA96}"/>
    <pc:docChg chg="undo redo custSel addSld delSld modSld sldOrd delSection modSection">
      <pc:chgData name="Matthew Smitten" userId="0093f425-d877-4052-91ce-5f293efb7a03" providerId="ADAL" clId="{AB11F886-9E7A-4F75-94E2-EE1D9A54FA96}" dt="2025-07-23T00:23:22.829" v="5633" actId="114"/>
      <pc:docMkLst>
        <pc:docMk/>
      </pc:docMkLst>
      <pc:sldChg chg="del">
        <pc:chgData name="Matthew Smitten" userId="0093f425-d877-4052-91ce-5f293efb7a03" providerId="ADAL" clId="{AB11F886-9E7A-4F75-94E2-EE1D9A54FA96}" dt="2025-07-09T22:01:49.528" v="6" actId="47"/>
        <pc:sldMkLst>
          <pc:docMk/>
          <pc:sldMk cId="1562348230" sldId="256"/>
        </pc:sldMkLst>
      </pc:sldChg>
      <pc:sldChg chg="del">
        <pc:chgData name="Matthew Smitten" userId="0093f425-d877-4052-91ce-5f293efb7a03" providerId="ADAL" clId="{AB11F886-9E7A-4F75-94E2-EE1D9A54FA96}" dt="2025-07-09T22:01:47.529" v="5" actId="47"/>
        <pc:sldMkLst>
          <pc:docMk/>
          <pc:sldMk cId="1210882600" sldId="257"/>
        </pc:sldMkLst>
      </pc:sldChg>
      <pc:sldChg chg="delSp modSp mod">
        <pc:chgData name="Matthew Smitten" userId="0093f425-d877-4052-91ce-5f293efb7a03" providerId="ADAL" clId="{AB11F886-9E7A-4F75-94E2-EE1D9A54FA96}" dt="2025-07-22T23:19:18.724" v="5035" actId="20577"/>
        <pc:sldMkLst>
          <pc:docMk/>
          <pc:sldMk cId="2984576933" sldId="258"/>
        </pc:sldMkLst>
        <pc:spChg chg="mod">
          <ac:chgData name="Matthew Smitten" userId="0093f425-d877-4052-91ce-5f293efb7a03" providerId="ADAL" clId="{AB11F886-9E7A-4F75-94E2-EE1D9A54FA96}" dt="2025-07-22T23:19:18.724" v="5035" actId="20577"/>
          <ac:spMkLst>
            <pc:docMk/>
            <pc:sldMk cId="2984576933" sldId="258"/>
            <ac:spMk id="4" creationId="{3A69572B-2802-3989-18A3-B0C44CBF8207}"/>
          </ac:spMkLst>
        </pc:spChg>
        <pc:spChg chg="mod">
          <ac:chgData name="Matthew Smitten" userId="0093f425-d877-4052-91ce-5f293efb7a03" providerId="ADAL" clId="{AB11F886-9E7A-4F75-94E2-EE1D9A54FA96}" dt="2025-07-09T22:11:35.312" v="166" actId="20577"/>
          <ac:spMkLst>
            <pc:docMk/>
            <pc:sldMk cId="2984576933" sldId="258"/>
            <ac:spMk id="5" creationId="{2AF1F778-6212-459C-2463-30F468B21612}"/>
          </ac:spMkLst>
        </pc:spChg>
      </pc:sldChg>
      <pc:sldChg chg="add del ord">
        <pc:chgData name="Matthew Smitten" userId="0093f425-d877-4052-91ce-5f293efb7a03" providerId="ADAL" clId="{AB11F886-9E7A-4F75-94E2-EE1D9A54FA96}" dt="2025-07-09T23:06:53.791" v="2226" actId="47"/>
        <pc:sldMkLst>
          <pc:docMk/>
          <pc:sldMk cId="2779529402" sldId="259"/>
        </pc:sldMkLst>
      </pc:sldChg>
      <pc:sldChg chg="del">
        <pc:chgData name="Matthew Smitten" userId="0093f425-d877-4052-91ce-5f293efb7a03" providerId="ADAL" clId="{AB11F886-9E7A-4F75-94E2-EE1D9A54FA96}" dt="2025-07-09T22:02:04.205" v="10" actId="47"/>
        <pc:sldMkLst>
          <pc:docMk/>
          <pc:sldMk cId="19985613" sldId="260"/>
        </pc:sldMkLst>
      </pc:sldChg>
      <pc:sldChg chg="del">
        <pc:chgData name="Matthew Smitten" userId="0093f425-d877-4052-91ce-5f293efb7a03" providerId="ADAL" clId="{AB11F886-9E7A-4F75-94E2-EE1D9A54FA96}" dt="2025-07-09T22:01:39.498" v="4" actId="47"/>
        <pc:sldMkLst>
          <pc:docMk/>
          <pc:sldMk cId="3651085865" sldId="261"/>
        </pc:sldMkLst>
      </pc:sldChg>
      <pc:sldChg chg="del">
        <pc:chgData name="Matthew Smitten" userId="0093f425-d877-4052-91ce-5f293efb7a03" providerId="ADAL" clId="{AB11F886-9E7A-4F75-94E2-EE1D9A54FA96}" dt="2025-07-09T22:01:37.771" v="3" actId="47"/>
        <pc:sldMkLst>
          <pc:docMk/>
          <pc:sldMk cId="638011524" sldId="262"/>
        </pc:sldMkLst>
      </pc:sldChg>
      <pc:sldChg chg="del">
        <pc:chgData name="Matthew Smitten" userId="0093f425-d877-4052-91ce-5f293efb7a03" providerId="ADAL" clId="{AB11F886-9E7A-4F75-94E2-EE1D9A54FA96}" dt="2025-07-09T22:01:36.570" v="2" actId="47"/>
        <pc:sldMkLst>
          <pc:docMk/>
          <pc:sldMk cId="4144891379" sldId="263"/>
        </pc:sldMkLst>
      </pc:sldChg>
      <pc:sldChg chg="del">
        <pc:chgData name="Matthew Smitten" userId="0093f425-d877-4052-91ce-5f293efb7a03" providerId="ADAL" clId="{AB11F886-9E7A-4F75-94E2-EE1D9A54FA96}" dt="2025-07-09T22:01:34.565" v="1" actId="47"/>
        <pc:sldMkLst>
          <pc:docMk/>
          <pc:sldMk cId="330310648" sldId="264"/>
        </pc:sldMkLst>
      </pc:sldChg>
      <pc:sldChg chg="del">
        <pc:chgData name="Matthew Smitten" userId="0093f425-d877-4052-91ce-5f293efb7a03" providerId="ADAL" clId="{AB11F886-9E7A-4F75-94E2-EE1D9A54FA96}" dt="2025-07-09T22:01:33.503" v="0" actId="47"/>
        <pc:sldMkLst>
          <pc:docMk/>
          <pc:sldMk cId="1662740458" sldId="266"/>
        </pc:sldMkLst>
      </pc:sldChg>
      <pc:sldChg chg="addSp delSp modSp mod modClrScheme chgLayout">
        <pc:chgData name="Matthew Smitten" userId="0093f425-d877-4052-91ce-5f293efb7a03" providerId="ADAL" clId="{AB11F886-9E7A-4F75-94E2-EE1D9A54FA96}" dt="2025-07-09T22:07:12.997" v="143"/>
        <pc:sldMkLst>
          <pc:docMk/>
          <pc:sldMk cId="1246538800" sldId="270"/>
        </pc:sldMkLst>
        <pc:spChg chg="add mod ord">
          <ac:chgData name="Matthew Smitten" userId="0093f425-d877-4052-91ce-5f293efb7a03" providerId="ADAL" clId="{AB11F886-9E7A-4F75-94E2-EE1D9A54FA96}" dt="2025-07-09T22:07:06.144" v="142" actId="20577"/>
          <ac:spMkLst>
            <pc:docMk/>
            <pc:sldMk cId="1246538800" sldId="270"/>
            <ac:spMk id="2" creationId="{173F2CA0-6315-1A25-4182-57E3E40473F2}"/>
          </ac:spMkLst>
        </pc:spChg>
        <pc:spChg chg="add mod ord">
          <ac:chgData name="Matthew Smitten" userId="0093f425-d877-4052-91ce-5f293efb7a03" providerId="ADAL" clId="{AB11F886-9E7A-4F75-94E2-EE1D9A54FA96}" dt="2025-07-09T22:07:12.997" v="143"/>
          <ac:spMkLst>
            <pc:docMk/>
            <pc:sldMk cId="1246538800" sldId="270"/>
            <ac:spMk id="3" creationId="{CD01A127-AA5D-D623-A3AB-EB08F19FAD8D}"/>
          </ac:spMkLst>
        </pc:spChg>
      </pc:sldChg>
      <pc:sldChg chg="new del">
        <pc:chgData name="Matthew Smitten" userId="0093f425-d877-4052-91ce-5f293efb7a03" providerId="ADAL" clId="{AB11F886-9E7A-4F75-94E2-EE1D9A54FA96}" dt="2025-07-09T22:02:23.122" v="14" actId="47"/>
        <pc:sldMkLst>
          <pc:docMk/>
          <pc:sldMk cId="169740687" sldId="271"/>
        </pc:sldMkLst>
      </pc:sldChg>
      <pc:sldChg chg="modSp add mod">
        <pc:chgData name="Matthew Smitten" userId="0093f425-d877-4052-91ce-5f293efb7a03" providerId="ADAL" clId="{AB11F886-9E7A-4F75-94E2-EE1D9A54FA96}" dt="2025-07-22T23:21:28.487" v="5047" actId="20577"/>
        <pc:sldMkLst>
          <pc:docMk/>
          <pc:sldMk cId="860120646" sldId="271"/>
        </pc:sldMkLst>
        <pc:spChg chg="mod">
          <ac:chgData name="Matthew Smitten" userId="0093f425-d877-4052-91ce-5f293efb7a03" providerId="ADAL" clId="{AB11F886-9E7A-4F75-94E2-EE1D9A54FA96}" dt="2025-07-22T23:21:28.487" v="5047" actId="20577"/>
          <ac:spMkLst>
            <pc:docMk/>
            <pc:sldMk cId="860120646" sldId="271"/>
            <ac:spMk id="2" creationId="{879515CD-1E53-8D5F-4923-68CCBAF570ED}"/>
          </ac:spMkLst>
        </pc:spChg>
        <pc:spChg chg="mod">
          <ac:chgData name="Matthew Smitten" userId="0093f425-d877-4052-91ce-5f293efb7a03" providerId="ADAL" clId="{AB11F886-9E7A-4F75-94E2-EE1D9A54FA96}" dt="2025-07-22T23:20:58.004" v="5040" actId="20577"/>
          <ac:spMkLst>
            <pc:docMk/>
            <pc:sldMk cId="860120646" sldId="271"/>
            <ac:spMk id="3" creationId="{7AB2A6DE-443A-9C91-FEA4-233A9C6365EC}"/>
          </ac:spMkLst>
        </pc:spChg>
      </pc:sldChg>
      <pc:sldChg chg="modSp add mod">
        <pc:chgData name="Matthew Smitten" userId="0093f425-d877-4052-91ce-5f293efb7a03" providerId="ADAL" clId="{AB11F886-9E7A-4F75-94E2-EE1D9A54FA96}" dt="2025-07-22T06:27:40.348" v="5009" actId="20577"/>
        <pc:sldMkLst>
          <pc:docMk/>
          <pc:sldMk cId="2761341985" sldId="272"/>
        </pc:sldMkLst>
        <pc:spChg chg="mod">
          <ac:chgData name="Matthew Smitten" userId="0093f425-d877-4052-91ce-5f293efb7a03" providerId="ADAL" clId="{AB11F886-9E7A-4F75-94E2-EE1D9A54FA96}" dt="2025-07-09T22:13:02.978" v="191" actId="20577"/>
          <ac:spMkLst>
            <pc:docMk/>
            <pc:sldMk cId="2761341985" sldId="272"/>
            <ac:spMk id="2" creationId="{21EFD14B-12C5-B101-8F92-FA45C7776722}"/>
          </ac:spMkLst>
        </pc:spChg>
        <pc:spChg chg="mod">
          <ac:chgData name="Matthew Smitten" userId="0093f425-d877-4052-91ce-5f293efb7a03" providerId="ADAL" clId="{AB11F886-9E7A-4F75-94E2-EE1D9A54FA96}" dt="2025-07-22T06:27:40.348" v="5009" actId="20577"/>
          <ac:spMkLst>
            <pc:docMk/>
            <pc:sldMk cId="2761341985" sldId="272"/>
            <ac:spMk id="3" creationId="{BDA9FB7A-AC5F-9AC6-9FED-7D3BE0871EED}"/>
          </ac:spMkLst>
        </pc:spChg>
      </pc:sldChg>
      <pc:sldChg chg="modSp add mod">
        <pc:chgData name="Matthew Smitten" userId="0093f425-d877-4052-91ce-5f293efb7a03" providerId="ADAL" clId="{AB11F886-9E7A-4F75-94E2-EE1D9A54FA96}" dt="2025-07-22T23:25:30.101" v="5315" actId="20577"/>
        <pc:sldMkLst>
          <pc:docMk/>
          <pc:sldMk cId="2499115724" sldId="273"/>
        </pc:sldMkLst>
        <pc:spChg chg="mod">
          <ac:chgData name="Matthew Smitten" userId="0093f425-d877-4052-91ce-5f293efb7a03" providerId="ADAL" clId="{AB11F886-9E7A-4F75-94E2-EE1D9A54FA96}" dt="2025-07-09T22:20:39.952" v="601" actId="20577"/>
          <ac:spMkLst>
            <pc:docMk/>
            <pc:sldMk cId="2499115724" sldId="273"/>
            <ac:spMk id="2" creationId="{71AD74C8-5D4A-FD82-B610-14928C0787FE}"/>
          </ac:spMkLst>
        </pc:spChg>
        <pc:spChg chg="mod">
          <ac:chgData name="Matthew Smitten" userId="0093f425-d877-4052-91ce-5f293efb7a03" providerId="ADAL" clId="{AB11F886-9E7A-4F75-94E2-EE1D9A54FA96}" dt="2025-07-22T23:25:30.101" v="5315" actId="20577"/>
          <ac:spMkLst>
            <pc:docMk/>
            <pc:sldMk cId="2499115724" sldId="273"/>
            <ac:spMk id="3" creationId="{4921835B-49ED-8CC8-CE37-904629A04C37}"/>
          </ac:spMkLst>
        </pc:spChg>
      </pc:sldChg>
      <pc:sldChg chg="addSp delSp modSp add mod">
        <pc:chgData name="Matthew Smitten" userId="0093f425-d877-4052-91ce-5f293efb7a03" providerId="ADAL" clId="{AB11F886-9E7A-4F75-94E2-EE1D9A54FA96}" dt="2025-07-22T23:33:37.257" v="5360" actId="20577"/>
        <pc:sldMkLst>
          <pc:docMk/>
          <pc:sldMk cId="2522444228" sldId="274"/>
        </pc:sldMkLst>
        <pc:spChg chg="mod">
          <ac:chgData name="Matthew Smitten" userId="0093f425-d877-4052-91ce-5f293efb7a03" providerId="ADAL" clId="{AB11F886-9E7A-4F75-94E2-EE1D9A54FA96}" dt="2025-07-09T22:27:52.234" v="835" actId="313"/>
          <ac:spMkLst>
            <pc:docMk/>
            <pc:sldMk cId="2522444228" sldId="274"/>
            <ac:spMk id="2" creationId="{72BC96F4-7039-06A3-3B27-35F4956A742C}"/>
          </ac:spMkLst>
        </pc:spChg>
        <pc:spChg chg="mod">
          <ac:chgData name="Matthew Smitten" userId="0093f425-d877-4052-91ce-5f293efb7a03" providerId="ADAL" clId="{AB11F886-9E7A-4F75-94E2-EE1D9A54FA96}" dt="2025-07-22T23:33:37.257" v="5360" actId="20577"/>
          <ac:spMkLst>
            <pc:docMk/>
            <pc:sldMk cId="2522444228" sldId="274"/>
            <ac:spMk id="3" creationId="{53F7C787-E1DA-BBCC-FDB5-DA1C138F2733}"/>
          </ac:spMkLst>
        </pc:spChg>
        <pc:picChg chg="add mod">
          <ac:chgData name="Matthew Smitten" userId="0093f425-d877-4052-91ce-5f293efb7a03" providerId="ADAL" clId="{AB11F886-9E7A-4F75-94E2-EE1D9A54FA96}" dt="2025-07-22T23:33:25.973" v="5355" actId="1076"/>
          <ac:picMkLst>
            <pc:docMk/>
            <pc:sldMk cId="2522444228" sldId="274"/>
            <ac:picMk id="5" creationId="{56F485A6-AF33-50CE-5608-4ADA44C091E2}"/>
          </ac:picMkLst>
        </pc:picChg>
      </pc:sldChg>
      <pc:sldChg chg="addSp delSp modSp add mod">
        <pc:chgData name="Matthew Smitten" userId="0093f425-d877-4052-91ce-5f293efb7a03" providerId="ADAL" clId="{AB11F886-9E7A-4F75-94E2-EE1D9A54FA96}" dt="2025-07-22T23:32:09.243" v="5344" actId="478"/>
        <pc:sldMkLst>
          <pc:docMk/>
          <pc:sldMk cId="4132661984" sldId="275"/>
        </pc:sldMkLst>
        <pc:spChg chg="mod">
          <ac:chgData name="Matthew Smitten" userId="0093f425-d877-4052-91ce-5f293efb7a03" providerId="ADAL" clId="{AB11F886-9E7A-4F75-94E2-EE1D9A54FA96}" dt="2025-07-09T22:44:54.835" v="1307" actId="20577"/>
          <ac:spMkLst>
            <pc:docMk/>
            <pc:sldMk cId="4132661984" sldId="275"/>
            <ac:spMk id="2" creationId="{B03D1C8A-EDFB-3F6E-0A42-AA07E6DBA3F8}"/>
          </ac:spMkLst>
        </pc:spChg>
        <pc:spChg chg="mod">
          <ac:chgData name="Matthew Smitten" userId="0093f425-d877-4052-91ce-5f293efb7a03" providerId="ADAL" clId="{AB11F886-9E7A-4F75-94E2-EE1D9A54FA96}" dt="2025-07-22T23:31:46.178" v="5337" actId="14100"/>
          <ac:spMkLst>
            <pc:docMk/>
            <pc:sldMk cId="4132661984" sldId="275"/>
            <ac:spMk id="3" creationId="{2F8F0002-4EE0-B856-3387-FEC59CD0F5C9}"/>
          </ac:spMkLst>
        </pc:spChg>
      </pc:sldChg>
      <pc:sldChg chg="add del">
        <pc:chgData name="Matthew Smitten" userId="0093f425-d877-4052-91ce-5f293efb7a03" providerId="ADAL" clId="{AB11F886-9E7A-4F75-94E2-EE1D9A54FA96}" dt="2025-07-09T23:05:03.288" v="2107" actId="47"/>
        <pc:sldMkLst>
          <pc:docMk/>
          <pc:sldMk cId="870438235" sldId="276"/>
        </pc:sldMkLst>
      </pc:sldChg>
      <pc:sldChg chg="modSp add mod">
        <pc:chgData name="Matthew Smitten" userId="0093f425-d877-4052-91ce-5f293efb7a03" providerId="ADAL" clId="{AB11F886-9E7A-4F75-94E2-EE1D9A54FA96}" dt="2025-07-23T00:23:22.829" v="5633" actId="114"/>
        <pc:sldMkLst>
          <pc:docMk/>
          <pc:sldMk cId="1573289874" sldId="277"/>
        </pc:sldMkLst>
        <pc:spChg chg="mod">
          <ac:chgData name="Matthew Smitten" userId="0093f425-d877-4052-91ce-5f293efb7a03" providerId="ADAL" clId="{AB11F886-9E7A-4F75-94E2-EE1D9A54FA96}" dt="2025-07-09T22:24:46.666" v="809" actId="20577"/>
          <ac:spMkLst>
            <pc:docMk/>
            <pc:sldMk cId="1573289874" sldId="277"/>
            <ac:spMk id="2" creationId="{42A3C743-9E7C-7EEA-AF31-879A30D630BF}"/>
          </ac:spMkLst>
        </pc:spChg>
        <pc:spChg chg="mod">
          <ac:chgData name="Matthew Smitten" userId="0093f425-d877-4052-91ce-5f293efb7a03" providerId="ADAL" clId="{AB11F886-9E7A-4F75-94E2-EE1D9A54FA96}" dt="2025-07-23T00:23:22.829" v="5633" actId="114"/>
          <ac:spMkLst>
            <pc:docMk/>
            <pc:sldMk cId="1573289874" sldId="277"/>
            <ac:spMk id="3" creationId="{D5B675AC-6DFC-3994-CA22-815209CEAAD9}"/>
          </ac:spMkLst>
        </pc:spChg>
      </pc:sldChg>
      <pc:sldChg chg="modSp add mod">
        <pc:chgData name="Matthew Smitten" userId="0093f425-d877-4052-91ce-5f293efb7a03" providerId="ADAL" clId="{AB11F886-9E7A-4F75-94E2-EE1D9A54FA96}" dt="2025-07-09T22:19:41.508" v="575" actId="108"/>
        <pc:sldMkLst>
          <pc:docMk/>
          <pc:sldMk cId="1271961276" sldId="278"/>
        </pc:sldMkLst>
        <pc:spChg chg="mod">
          <ac:chgData name="Matthew Smitten" userId="0093f425-d877-4052-91ce-5f293efb7a03" providerId="ADAL" clId="{AB11F886-9E7A-4F75-94E2-EE1D9A54FA96}" dt="2025-07-09T22:18:24.631" v="490" actId="20577"/>
          <ac:spMkLst>
            <pc:docMk/>
            <pc:sldMk cId="1271961276" sldId="278"/>
            <ac:spMk id="2" creationId="{8D2359AB-71B4-B165-98F8-BED286528F46}"/>
          </ac:spMkLst>
        </pc:spChg>
        <pc:spChg chg="mod">
          <ac:chgData name="Matthew Smitten" userId="0093f425-d877-4052-91ce-5f293efb7a03" providerId="ADAL" clId="{AB11F886-9E7A-4F75-94E2-EE1D9A54FA96}" dt="2025-07-09T22:19:41.508" v="575" actId="108"/>
          <ac:spMkLst>
            <pc:docMk/>
            <pc:sldMk cId="1271961276" sldId="278"/>
            <ac:spMk id="3" creationId="{516AD215-494A-A25B-69C4-F08020942D50}"/>
          </ac:spMkLst>
        </pc:spChg>
      </pc:sldChg>
      <pc:sldChg chg="modSp add mod">
        <pc:chgData name="Matthew Smitten" userId="0093f425-d877-4052-91ce-5f293efb7a03" providerId="ADAL" clId="{AB11F886-9E7A-4F75-94E2-EE1D9A54FA96}" dt="2025-07-23T00:22:20.259" v="5624" actId="20577"/>
        <pc:sldMkLst>
          <pc:docMk/>
          <pc:sldMk cId="2002109805" sldId="279"/>
        </pc:sldMkLst>
        <pc:spChg chg="mod">
          <ac:chgData name="Matthew Smitten" userId="0093f425-d877-4052-91ce-5f293efb7a03" providerId="ADAL" clId="{AB11F886-9E7A-4F75-94E2-EE1D9A54FA96}" dt="2025-07-23T00:22:20.259" v="5624" actId="20577"/>
          <ac:spMkLst>
            <pc:docMk/>
            <pc:sldMk cId="2002109805" sldId="279"/>
            <ac:spMk id="3" creationId="{5B24748C-02FA-37A1-B56D-F49CAA8BC8D6}"/>
          </ac:spMkLst>
        </pc:spChg>
      </pc:sldChg>
      <pc:sldChg chg="add del">
        <pc:chgData name="Matthew Smitten" userId="0093f425-d877-4052-91ce-5f293efb7a03" providerId="ADAL" clId="{AB11F886-9E7A-4F75-94E2-EE1D9A54FA96}" dt="2025-07-22T23:31:41.266" v="5333"/>
        <pc:sldMkLst>
          <pc:docMk/>
          <pc:sldMk cId="771573235" sldId="280"/>
        </pc:sldMkLst>
      </pc:sldChg>
      <pc:sldChg chg="addSp delSp modSp add mod ord">
        <pc:chgData name="Matthew Smitten" userId="0093f425-d877-4052-91ce-5f293efb7a03" providerId="ADAL" clId="{AB11F886-9E7A-4F75-94E2-EE1D9A54FA96}" dt="2025-07-22T23:32:38.978" v="5351" actId="20577"/>
        <pc:sldMkLst>
          <pc:docMk/>
          <pc:sldMk cId="4191403611" sldId="280"/>
        </pc:sldMkLst>
        <pc:spChg chg="mod">
          <ac:chgData name="Matthew Smitten" userId="0093f425-d877-4052-91ce-5f293efb7a03" providerId="ADAL" clId="{AB11F886-9E7A-4F75-94E2-EE1D9A54FA96}" dt="2025-07-22T23:32:38.978" v="5351" actId="20577"/>
          <ac:spMkLst>
            <pc:docMk/>
            <pc:sldMk cId="4191403611" sldId="280"/>
            <ac:spMk id="2" creationId="{4F85FE20-FC4F-A45D-2FE9-D680D7C79625}"/>
          </ac:spMkLst>
        </pc:spChg>
        <pc:picChg chg="mod">
          <ac:chgData name="Matthew Smitten" userId="0093f425-d877-4052-91ce-5f293efb7a03" providerId="ADAL" clId="{AB11F886-9E7A-4F75-94E2-EE1D9A54FA96}" dt="2025-07-22T23:32:06.700" v="5343" actId="1076"/>
          <ac:picMkLst>
            <pc:docMk/>
            <pc:sldMk cId="4191403611" sldId="280"/>
            <ac:picMk id="4" creationId="{26342026-FDA1-7306-23D4-940F2ACA4C9C}"/>
          </ac:picMkLst>
        </pc:picChg>
      </pc:sldChg>
      <pc:sldChg chg="modSp add mod">
        <pc:chgData name="Matthew Smitten" userId="0093f425-d877-4052-91ce-5f293efb7a03" providerId="ADAL" clId="{AB11F886-9E7A-4F75-94E2-EE1D9A54FA96}" dt="2025-07-23T00:10:35.217" v="5479" actId="20577"/>
        <pc:sldMkLst>
          <pc:docMk/>
          <pc:sldMk cId="3437542332" sldId="281"/>
        </pc:sldMkLst>
        <pc:spChg chg="mod">
          <ac:chgData name="Matthew Smitten" userId="0093f425-d877-4052-91ce-5f293efb7a03" providerId="ADAL" clId="{AB11F886-9E7A-4F75-94E2-EE1D9A54FA96}" dt="2025-07-23T00:10:29.244" v="5469" actId="20577"/>
          <ac:spMkLst>
            <pc:docMk/>
            <pc:sldMk cId="3437542332" sldId="281"/>
            <ac:spMk id="4" creationId="{044DAAEB-4106-AD02-317F-5E64F1C821BF}"/>
          </ac:spMkLst>
        </pc:spChg>
        <pc:spChg chg="mod">
          <ac:chgData name="Matthew Smitten" userId="0093f425-d877-4052-91ce-5f293efb7a03" providerId="ADAL" clId="{AB11F886-9E7A-4F75-94E2-EE1D9A54FA96}" dt="2025-07-23T00:10:35.217" v="5479" actId="20577"/>
          <ac:spMkLst>
            <pc:docMk/>
            <pc:sldMk cId="3437542332" sldId="281"/>
            <ac:spMk id="5" creationId="{2C70EACB-F8EE-13D4-C752-5954BAE1EF10}"/>
          </ac:spMkLst>
        </pc:spChg>
      </pc:sldChg>
      <pc:sldChg chg="modSp add mod">
        <pc:chgData name="Matthew Smitten" userId="0093f425-d877-4052-91ce-5f293efb7a03" providerId="ADAL" clId="{AB11F886-9E7A-4F75-94E2-EE1D9A54FA96}" dt="2025-07-23T00:23:03.083" v="5632" actId="114"/>
        <pc:sldMkLst>
          <pc:docMk/>
          <pc:sldMk cId="2949571325" sldId="282"/>
        </pc:sldMkLst>
        <pc:spChg chg="mod">
          <ac:chgData name="Matthew Smitten" userId="0093f425-d877-4052-91ce-5f293efb7a03" providerId="ADAL" clId="{AB11F886-9E7A-4F75-94E2-EE1D9A54FA96}" dt="2025-07-23T00:23:03.083" v="5632" actId="114"/>
          <ac:spMkLst>
            <pc:docMk/>
            <pc:sldMk cId="2949571325" sldId="282"/>
            <ac:spMk id="3" creationId="{0F5FF39A-97FF-78B1-E311-EB681216CFE7}"/>
          </ac:spMkLst>
        </pc:spChg>
      </pc:sldChg>
    </pc:docChg>
  </pc:docChgLst>
  <pc:docChgLst>
    <pc:chgData name="Matthew Smitten" userId="0093f425-d877-4052-91ce-5f293efb7a03" providerId="ADAL" clId="{24BCA14C-F64F-44B4-82E3-47F56B71D779}"/>
    <pc:docChg chg="undo custSel modSld">
      <pc:chgData name="Matthew Smitten" userId="0093f425-d877-4052-91ce-5f293efb7a03" providerId="ADAL" clId="{24BCA14C-F64F-44B4-82E3-47F56B71D779}" dt="2025-08-12T05:59:32.687" v="47" actId="20577"/>
      <pc:docMkLst>
        <pc:docMk/>
      </pc:docMkLst>
      <pc:sldChg chg="modSp mod">
        <pc:chgData name="Matthew Smitten" userId="0093f425-d877-4052-91ce-5f293efb7a03" providerId="ADAL" clId="{24BCA14C-F64F-44B4-82E3-47F56B71D779}" dt="2025-08-12T05:54:14.229" v="40" actId="114"/>
        <pc:sldMkLst>
          <pc:docMk/>
          <pc:sldMk cId="2984576933" sldId="258"/>
        </pc:sldMkLst>
        <pc:spChg chg="mod">
          <ac:chgData name="Matthew Smitten" userId="0093f425-d877-4052-91ce-5f293efb7a03" providerId="ADAL" clId="{24BCA14C-F64F-44B4-82E3-47F56B71D779}" dt="2025-08-12T05:54:14.229" v="40" actId="114"/>
          <ac:spMkLst>
            <pc:docMk/>
            <pc:sldMk cId="2984576933" sldId="258"/>
            <ac:spMk id="5" creationId="{2AF1F778-6212-459C-2463-30F468B21612}"/>
          </ac:spMkLst>
        </pc:spChg>
      </pc:sldChg>
      <pc:sldChg chg="modSp mod">
        <pc:chgData name="Matthew Smitten" userId="0093f425-d877-4052-91ce-5f293efb7a03" providerId="ADAL" clId="{24BCA14C-F64F-44B4-82E3-47F56B71D779}" dt="2025-08-12T05:59:22.528" v="46" actId="21"/>
        <pc:sldMkLst>
          <pc:docMk/>
          <pc:sldMk cId="1573289874" sldId="277"/>
        </pc:sldMkLst>
        <pc:spChg chg="mod">
          <ac:chgData name="Matthew Smitten" userId="0093f425-d877-4052-91ce-5f293efb7a03" providerId="ADAL" clId="{24BCA14C-F64F-44B4-82E3-47F56B71D779}" dt="2025-08-12T05:59:22.528" v="46" actId="21"/>
          <ac:spMkLst>
            <pc:docMk/>
            <pc:sldMk cId="1573289874" sldId="277"/>
            <ac:spMk id="3" creationId="{D5B675AC-6DFC-3994-CA22-815209CEAAD9}"/>
          </ac:spMkLst>
        </pc:spChg>
      </pc:sldChg>
      <pc:sldChg chg="modSp mod">
        <pc:chgData name="Matthew Smitten" userId="0093f425-d877-4052-91ce-5f293efb7a03" providerId="ADAL" clId="{24BCA14C-F64F-44B4-82E3-47F56B71D779}" dt="2025-08-12T05:59:32.687" v="47" actId="20577"/>
        <pc:sldMkLst>
          <pc:docMk/>
          <pc:sldMk cId="2002109805" sldId="279"/>
        </pc:sldMkLst>
        <pc:spChg chg="mod">
          <ac:chgData name="Matthew Smitten" userId="0093f425-d877-4052-91ce-5f293efb7a03" providerId="ADAL" clId="{24BCA14C-F64F-44B4-82E3-47F56B71D779}" dt="2025-08-12T05:59:32.687" v="47" actId="20577"/>
          <ac:spMkLst>
            <pc:docMk/>
            <pc:sldMk cId="2002109805" sldId="279"/>
            <ac:spMk id="3" creationId="{5B24748C-02FA-37A1-B56D-F49CAA8BC8D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0777282-B291-AE23-7239-6291CF300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8BD02-5345-43D4-08F0-DF3279BFB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3738344"/>
            <a:ext cx="8965324" cy="806669"/>
          </a:xfrm>
        </p:spPr>
        <p:txBody>
          <a:bodyPr lIns="0" tIns="0" rIns="0" bIns="0"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D65AE-5081-C7CF-F97B-BB187473F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813" y="4719471"/>
            <a:ext cx="6138041" cy="93261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938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  <p15:guide id="2" pos="41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011CE-EB7A-FE6D-997F-957C3B151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1531917"/>
            <a:ext cx="5113338" cy="1053866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9E950-600D-1D75-9B5A-2EE90A1900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1531917"/>
            <a:ext cx="5437187" cy="432913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E3729-6602-6729-BB7F-CBE2A67A7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895804"/>
            <a:ext cx="5113338" cy="3078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AC601-1B47-CF5D-76ED-4D76303B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51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509FC6-3E36-9C1A-E103-83C52797D7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1258" b="21258"/>
          <a:stretch/>
        </p:blipFill>
        <p:spPr>
          <a:xfrm>
            <a:off x="0" y="0"/>
            <a:ext cx="12192000" cy="454501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0777282-B291-AE23-7239-6291CF3003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8BD02-5345-43D4-08F0-DF3279BFB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3738344"/>
            <a:ext cx="8965324" cy="806669"/>
          </a:xfrm>
        </p:spPr>
        <p:txBody>
          <a:bodyPr lIns="0" tIns="0" rIns="0" bIns="0"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D65AE-5081-C7CF-F97B-BB187473F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813" y="4719471"/>
            <a:ext cx="6138041" cy="93261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62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63">
          <p15:clr>
            <a:srgbClr val="FBAE40"/>
          </p15:clr>
        </p15:guide>
        <p15:guide id="2" pos="41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509FC6-3E36-9C1A-E103-83C52797D7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21258" b="21258"/>
          <a:stretch/>
        </p:blipFill>
        <p:spPr>
          <a:xfrm>
            <a:off x="0" y="0"/>
            <a:ext cx="12192000" cy="454501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0777282-B291-AE23-7239-6291CF3003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8BD02-5345-43D4-08F0-DF3279BFB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813" y="3738344"/>
            <a:ext cx="8965324" cy="806669"/>
          </a:xfrm>
        </p:spPr>
        <p:txBody>
          <a:bodyPr lIns="0" tIns="0" rIns="0" bIns="0"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D65AE-5081-C7CF-F97B-BB187473F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813" y="4719471"/>
            <a:ext cx="6138041" cy="93261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4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  <p15:guide id="2" pos="415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5867C2-BA98-B26C-4823-4DA7D00966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3612" b="36944"/>
          <a:stretch/>
        </p:blipFill>
        <p:spPr>
          <a:xfrm>
            <a:off x="0" y="2112579"/>
            <a:ext cx="12009120" cy="474542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35BAAC2-CD7F-E7D5-3A9D-76A7EB324005}"/>
              </a:ext>
            </a:extLst>
          </p:cNvPr>
          <p:cNvSpPr/>
          <p:nvPr userDrawn="1"/>
        </p:nvSpPr>
        <p:spPr>
          <a:xfrm>
            <a:off x="0" y="4185139"/>
            <a:ext cx="12192000" cy="267286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7000">
                <a:srgbClr val="000000">
                  <a:alpha val="82455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777282-B291-AE23-7239-6291CF3003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8BD02-5345-43D4-08F0-DF3279BFB5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9788" y="5009037"/>
            <a:ext cx="8965324" cy="806669"/>
          </a:xfrm>
        </p:spPr>
        <p:txBody>
          <a:bodyPr lIns="0" tIns="0" rIns="0" bIns="0"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D65AE-5081-C7CF-F97B-BB187473F5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788" y="5990165"/>
            <a:ext cx="6138041" cy="533466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1646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  <p15:guide id="2" pos="529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A0777282-B291-AE23-7239-6291CF3003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728BD02-5345-43D4-08F0-DF3279BFB59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3738344"/>
            <a:ext cx="8965324" cy="806669"/>
          </a:xfrm>
        </p:spPr>
        <p:txBody>
          <a:bodyPr lIns="0" tIns="0" rIns="0" bIns="0" anchor="b">
            <a:normAutofit/>
          </a:bodyPr>
          <a:lstStyle>
            <a:lvl1pPr algn="l">
              <a:defRPr sz="2800"/>
            </a:lvl1pPr>
          </a:lstStyle>
          <a:p>
            <a:r>
              <a:rPr lang="en-GB" dirty="0"/>
              <a:t>Click to edit section break 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28D65AE-5081-C7CF-F97B-BB187473F5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8813" y="4719471"/>
            <a:ext cx="6138041" cy="932619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section break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335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  <p15:guide id="2" pos="41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A361DED-330F-996F-F89E-B763021DDD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13" y="955344"/>
            <a:ext cx="676001" cy="23237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2F1E47C-D9B8-C966-BBFB-FAFA285669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9606" y="5961888"/>
            <a:ext cx="1543396" cy="454364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C8EA36-DBCA-554A-F511-EAA84BA68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8813" y="620384"/>
            <a:ext cx="7086600" cy="232375"/>
          </a:xfrm>
        </p:spPr>
        <p:txBody>
          <a:bodyPr lIns="0">
            <a:normAutofit/>
          </a:bodyPr>
          <a:lstStyle>
            <a:lvl1pPr marL="0" indent="0">
              <a:buNone/>
              <a:defRPr sz="1000"/>
            </a:lvl1pPr>
          </a:lstStyle>
          <a:p>
            <a:pPr lvl="0"/>
            <a:r>
              <a:rPr lang="en-AU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© State of Victoria (Department of Education) 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0836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  <p15:guide id="2" pos="41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228E1-591C-BB4C-C2B1-3B9B5BF8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2E5C1-0862-4836-500E-C3E119E49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B6488-56D5-91B6-3BED-32B77A4D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94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DA83-CFFA-04D9-EB09-E1192C940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D585F-E914-C641-8FF6-DDCA9FEA5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3275" y="2168525"/>
            <a:ext cx="5113338" cy="371442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63688-D5C7-076C-E81B-DD9F9AC8C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9" y="2168525"/>
            <a:ext cx="5437186" cy="37144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1F13F-B0F0-4B7E-2300-C51DE5611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0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75" userDrawn="1">
          <p15:clr>
            <a:srgbClr val="FBAE40"/>
          </p15:clr>
        </p15:guide>
        <p15:guide id="3" pos="50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B6D0B-1F57-FE06-E1A7-15160132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73776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525B5-06F0-9D9F-A99D-4C2A33AA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6" y="1681163"/>
            <a:ext cx="5113338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B9748-04B6-2CB3-2A17-A4F52893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3276" y="2785241"/>
            <a:ext cx="5113337" cy="340442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03A0BA-A1BF-D041-E0AE-3C7F2E0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388" y="1681163"/>
            <a:ext cx="5437186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59A17F-D6D9-E986-FB62-7DE42BE03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388" y="2785241"/>
            <a:ext cx="5437186" cy="340442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7CCF33-3C54-C4B3-02C5-15BB4187D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6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01EAC-8A19-26EF-ED0A-818DE9A5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2016487"/>
            <a:ext cx="5113338" cy="516422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868CE-8D97-6B8D-B76C-BA4F27ED7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016486"/>
            <a:ext cx="5421312" cy="36008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874932-77D3-6E42-696C-3D0A48B0F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776589"/>
            <a:ext cx="5113338" cy="28407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8E4BB-CAEE-A303-845E-BDE5297B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8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5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6B766E-A6EA-38A1-82D9-8F7F736A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38FF04-6D74-D42A-0EC7-DD95DE83F7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24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74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BD0AF1E-6BAC-44BD-5773-142FCF9F7B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0" y="0"/>
            <a:ext cx="12192000" cy="9779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D1028C-5405-E1C5-E9E6-F9D58793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1"/>
            <a:ext cx="1055052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B9123-66E1-4F4A-5AA6-AE0BC13C7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5" y="2168525"/>
            <a:ext cx="10909299" cy="4008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1FA39-07C5-C41D-7A81-CB801353B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01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97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8" r:id="rId2"/>
    <p:sldLayoutId id="2147483669" r:id="rId3"/>
    <p:sldLayoutId id="2147483672" r:id="rId4"/>
    <p:sldLayoutId id="2147483673" r:id="rId5"/>
    <p:sldLayoutId id="214748367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4" pos="506" userDrawn="1">
          <p15:clr>
            <a:srgbClr val="F26B43"/>
          </p15:clr>
        </p15:guide>
        <p15:guide id="5" orient="horz" pos="1366" userDrawn="1">
          <p15:clr>
            <a:srgbClr val="F26B43"/>
          </p15:clr>
        </p15:guide>
        <p15:guide id="6" pos="3840" userDrawn="1">
          <p15:clr>
            <a:srgbClr val="F26B43"/>
          </p15:clr>
        </p15:guide>
        <p15:guide id="7" pos="3953" userDrawn="1">
          <p15:clr>
            <a:srgbClr val="F26B43"/>
          </p15:clr>
        </p15:guide>
        <p15:guide id="8" pos="3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ent.sdp.education.vic.gov.au/media/finance-manual-chart-of-accounts-for-victorian-government-schools-pdf-810" TargetMode="External"/><Relationship Id="rId2" Type="http://schemas.openxmlformats.org/officeDocument/2006/relationships/hyperlink" Target="https://www2.education.vic.gov.au/pal/finance-manual/guidance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2.education.vic.gov.au/pal/finance-manual/resources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chools.finance.support@education.vic.gov.au" TargetMode="External"/><Relationship Id="rId2" Type="http://schemas.openxmlformats.org/officeDocument/2006/relationships/hyperlink" Target="mailto:school.finance.liaison.officer@education.vic.gov.au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services.educationapps.vic.gov.au/dp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cademy.vic.gov.au/professional-learning/finance-matters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ntent.sdp.education.vic.gov.au/media/de-cash-budget-spreadsheet-user-guide-1405" TargetMode="External"/><Relationship Id="rId2" Type="http://schemas.openxmlformats.org/officeDocument/2006/relationships/hyperlink" Target="https://content.sdp.education.vic.gov.au/media/finance-manual-annual-master-budget-summary-with-monthly-cash-flow-template-1855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hyperlink" Target="https://www2.education.vic.gov.au/pal/finance-manual/resources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ontent.sdp.education.vic.gov.au/media/finance-manual-school-council-motions-808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A69572B-2802-3989-18A3-B0C44CBF82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Business Managers Victoria – Mentor Program 2025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AF1F778-6212-459C-2463-30F468B216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School Finance Liaison Officers and Finance Support</a:t>
            </a:r>
          </a:p>
          <a:p>
            <a:r>
              <a:rPr lang="en-US" i="1" dirty="0"/>
              <a:t>Presenter – Matthew Smitten </a:t>
            </a:r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val="2984576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A7583-D5C0-AC90-F744-773939509B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3C743-9E7C-7EEA-AF31-879A30D63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Hot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675AC-6DFC-3994-CA22-815209CEAA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977900"/>
            <a:ext cx="10909299" cy="57545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AU" sz="1600" b="1" dirty="0"/>
              <a:t>Revised SRP Budget released last week of term 2: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Update cash budget spreadsheet and take to school council in term 3 for approval </a:t>
            </a:r>
            <a:r>
              <a:rPr lang="en-AU" sz="1600" i="1" dirty="0"/>
              <a:t>(Update on CASES21 after approval)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600" i="1" dirty="0"/>
          </a:p>
          <a:p>
            <a:pPr marL="0" indent="0">
              <a:buNone/>
            </a:pPr>
            <a:r>
              <a:rPr lang="en-AU" sz="1600" b="1" dirty="0"/>
              <a:t>Reconciling CASES21 Operating Statement: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double check your Operating Statement to ensure General Ledger codes match those in your revised cash budget spreadsheet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600" dirty="0"/>
          </a:p>
          <a:p>
            <a:pPr marL="0" indent="0">
              <a:buNone/>
            </a:pPr>
            <a:r>
              <a:rPr lang="en-AU" sz="1600" b="1" dirty="0"/>
              <a:t>Koorie Cash Funding: 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early years program (for Foundation to Grade 3 students) released as an offline payment in week 9 term 2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extended program (for grades 4 to 6 students), included in the Revised SRP Budget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600" b="1" dirty="0"/>
          </a:p>
          <a:p>
            <a:pPr marL="0" indent="0">
              <a:buNone/>
            </a:pPr>
            <a:r>
              <a:rPr lang="en-AU" sz="1600" b="1" dirty="0"/>
              <a:t>Literacy Transition Funding: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eligible schools received funding released as an offline payment in week 9 term 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600" b="1" dirty="0"/>
          </a:p>
          <a:p>
            <a:pPr marL="0" indent="0">
              <a:buNone/>
            </a:pPr>
            <a:r>
              <a:rPr lang="en-AU" sz="1600" b="1" dirty="0"/>
              <a:t>Cleaning Funding: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semester 2 funding provided as an offline payment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600" i="1" dirty="0"/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400" dirty="0"/>
          </a:p>
        </p:txBody>
      </p:sp>
    </p:spTree>
    <p:extLst>
      <p:ext uri="{BB962C8B-B14F-4D97-AF65-F5344CB8AC3E}">
        <p14:creationId xmlns:p14="http://schemas.microsoft.com/office/powerpoint/2010/main" val="1573289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D5728-0C58-7049-D285-8062D0583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0C4BB-7D51-0D07-8BFF-985784A11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Hot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24748C-02FA-37A1-B56D-F49CAA8BC8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028" y="1092759"/>
            <a:ext cx="10909299" cy="56307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1600" b="1" dirty="0"/>
              <a:t>Tutor Learning Initiative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funding ceasing at the end of 2025. What is the plan for staff employed in these positions?</a:t>
            </a:r>
          </a:p>
          <a:p>
            <a:pPr marL="0" indent="0">
              <a:buNone/>
            </a:pPr>
            <a:endParaRPr lang="en-AU" sz="1600" b="1"/>
          </a:p>
          <a:p>
            <a:pPr marL="0" indent="0">
              <a:buNone/>
            </a:pPr>
            <a:r>
              <a:rPr lang="en-AU" sz="1600" b="1"/>
              <a:t>Agreed </a:t>
            </a:r>
            <a:r>
              <a:rPr lang="en-AU" sz="1600" b="1" dirty="0"/>
              <a:t>Upon Procedure (AUP) and Key Financial Management Control (KFMC) Audits: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Take time to familiarise yourself with the </a:t>
            </a:r>
            <a:r>
              <a:rPr lang="en-AU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Finance Manual</a:t>
            </a:r>
            <a:r>
              <a:rPr lang="en-AU" sz="1600" dirty="0"/>
              <a:t>, </a:t>
            </a:r>
            <a:r>
              <a:rPr lang="en-AU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 of Accounts</a:t>
            </a:r>
            <a:r>
              <a:rPr lang="en-AU" sz="1600" dirty="0"/>
              <a:t> and other resources available at </a:t>
            </a:r>
            <a:r>
              <a:rPr lang="en-AU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Financial Management for Schools: Resources</a:t>
            </a:r>
            <a:r>
              <a:rPr lang="en-AU" sz="1600" dirty="0"/>
              <a:t>, to ensure you are following correct policy and process.</a:t>
            </a:r>
          </a:p>
          <a:p>
            <a:pPr marL="0" lvl="2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None/>
              <a:tabLst>
                <a:tab pos="357188" algn="l"/>
              </a:tabLst>
              <a:defRPr/>
            </a:pPr>
            <a:r>
              <a:rPr lang="en-AU" sz="1600" dirty="0"/>
              <a:t> </a:t>
            </a:r>
          </a:p>
          <a:p>
            <a:pPr marL="0" indent="0">
              <a:buNone/>
            </a:pPr>
            <a:r>
              <a:rPr lang="en-AU" sz="1600" b="1" dirty="0"/>
              <a:t>Parent Payments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need to be approved by school council – generally no later than early term 4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to be made available to families 6 weeks before the end of term 4</a:t>
            </a:r>
          </a:p>
          <a:p>
            <a:pPr marL="0" indent="0">
              <a:buNone/>
            </a:pPr>
            <a:endParaRPr lang="en-AU" sz="1600" b="1" dirty="0"/>
          </a:p>
          <a:p>
            <a:pPr marL="0" indent="0">
              <a:buNone/>
            </a:pPr>
            <a:r>
              <a:rPr lang="en-AU" sz="1600" b="1" dirty="0"/>
              <a:t>Camp and Excursion and Fundraising Reconciliations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ensure they up to date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600" dirty="0"/>
              <a:t>obtain permission from school council to write off outstanding charges for camps and excursion </a:t>
            </a:r>
          </a:p>
          <a:p>
            <a:pPr marL="0" indent="0">
              <a:buNone/>
            </a:pPr>
            <a:endParaRPr lang="en-AU" sz="2900" b="1" dirty="0"/>
          </a:p>
          <a:p>
            <a:pPr marL="0" indent="0">
              <a:buNone/>
            </a:pPr>
            <a:endParaRPr lang="en-AU" sz="3500" b="1" dirty="0"/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3500" dirty="0"/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1900" dirty="0"/>
          </a:p>
          <a:p>
            <a:pPr marL="0" indent="0">
              <a:buNone/>
            </a:pPr>
            <a:endParaRPr lang="en-AU" sz="3300" b="1" dirty="0"/>
          </a:p>
          <a:p>
            <a:pPr marL="0" lvl="1" indent="0">
              <a:spcBef>
                <a:spcPts val="1000"/>
              </a:spcBef>
              <a:buNone/>
            </a:pPr>
            <a:endParaRPr lang="en-AU" sz="1800" b="1" dirty="0"/>
          </a:p>
          <a:p>
            <a:pPr lvl="1"/>
            <a:endParaRPr lang="en-AU" sz="1300" dirty="0"/>
          </a:p>
        </p:txBody>
      </p:sp>
    </p:spTree>
    <p:extLst>
      <p:ext uri="{BB962C8B-B14F-4D97-AF65-F5344CB8AC3E}">
        <p14:creationId xmlns:p14="http://schemas.microsoft.com/office/powerpoint/2010/main" val="2002109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59FA6-3B9C-BC25-42E9-C2D29CD6A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1737-A0D6-67C2-5E85-B5D264B95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Hot Topics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FF39A-97FF-78B1-E311-EB681216C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028" y="1092759"/>
            <a:ext cx="10909299" cy="563076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AU" sz="2100" b="1" dirty="0"/>
              <a:t>CSEF</a:t>
            </a:r>
          </a:p>
          <a:p>
            <a:pPr marL="285750" lvl="2" indent="-28575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2100" dirty="0"/>
              <a:t>increasing to $400 in 2026</a:t>
            </a:r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endParaRPr lang="en-AU" sz="2100" b="1" dirty="0"/>
          </a:p>
          <a:p>
            <a:pPr marL="0" lvl="1" indent="0">
              <a:lnSpc>
                <a:spcPct val="100000"/>
              </a:lnSpc>
              <a:spcBef>
                <a:spcPts val="1000"/>
              </a:spcBef>
              <a:buNone/>
            </a:pPr>
            <a:r>
              <a:rPr lang="en-AU" sz="2100" b="1" dirty="0"/>
              <a:t>Balance Sheet: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2100" dirty="0"/>
              <a:t>review aged balances and log CASES21 if support required (Asset Clearing Account, Building &amp; Land Clearing Account, Pre-Paid Expenses, Petty Cash, Revenue in Advance, Deposits Held, Leave, Proceeds Asset Sales-Clearing)</a:t>
            </a:r>
          </a:p>
          <a:p>
            <a:pPr marL="0" lvl="1" indent="0">
              <a:lnSpc>
                <a:spcPct val="110000"/>
              </a:lnSpc>
              <a:spcBef>
                <a:spcPts val="1000"/>
              </a:spcBef>
              <a:buNone/>
            </a:pPr>
            <a:endParaRPr lang="en-AU" sz="2100" b="1" dirty="0"/>
          </a:p>
          <a:p>
            <a:pPr marL="0" lvl="1" indent="0">
              <a:lnSpc>
                <a:spcPct val="110000"/>
              </a:lnSpc>
              <a:spcBef>
                <a:spcPts val="1000"/>
              </a:spcBef>
              <a:buNone/>
            </a:pPr>
            <a:r>
              <a:rPr lang="en-AU" sz="2100" b="1" dirty="0"/>
              <a:t>Bank Reconciliations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2100" dirty="0"/>
              <a:t>review aged transactions for Outstanding Deposits, Un-presented Cheques (Payments) and any differences. </a:t>
            </a:r>
            <a:r>
              <a:rPr lang="en-AU" sz="2100" i="1" dirty="0"/>
              <a:t>(Log CASES21 if support required)</a:t>
            </a:r>
          </a:p>
          <a:p>
            <a:pPr marL="0" indent="0">
              <a:buNone/>
            </a:pPr>
            <a:endParaRPr lang="en-AU" sz="2100" b="1" dirty="0"/>
          </a:p>
          <a:p>
            <a:pPr marL="0" indent="0">
              <a:buNone/>
            </a:pPr>
            <a:r>
              <a:rPr lang="en-AU" sz="2100" b="1" dirty="0"/>
              <a:t>End of Year Finance Rollover: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2100" dirty="0"/>
              <a:t>attend training offered by CASES21 Training Team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2100" dirty="0"/>
              <a:t>clean up data prior to end of term 4, to ensure a smooth process when completing end of year rollover </a:t>
            </a:r>
            <a:r>
              <a:rPr lang="en-AU" sz="2100" i="1" dirty="0"/>
              <a:t>(Log CASES21 if support required)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2100" dirty="0"/>
              <a:t>seek permission from school council to write off any outstanding family charges at the end of the year </a:t>
            </a:r>
            <a:r>
              <a:rPr lang="en-AU" sz="2100" i="1" dirty="0"/>
              <a:t>(generally </a:t>
            </a:r>
            <a:r>
              <a:rPr lang="en-AU" sz="2100" i="1" dirty="0" err="1"/>
              <a:t>minuted</a:t>
            </a:r>
            <a:r>
              <a:rPr lang="en-AU" sz="2100" i="1" dirty="0"/>
              <a:t> at last school council meeting of the year</a:t>
            </a:r>
          </a:p>
          <a:p>
            <a:pPr marL="285750" lvl="2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endParaRPr lang="en-AU" sz="2100" dirty="0"/>
          </a:p>
          <a:p>
            <a:pPr marL="0" lvl="1" indent="0">
              <a:spcBef>
                <a:spcPts val="1000"/>
              </a:spcBef>
              <a:buNone/>
            </a:pPr>
            <a:endParaRPr lang="en-AU" sz="1800" b="1" dirty="0"/>
          </a:p>
          <a:p>
            <a:pPr lvl="1"/>
            <a:endParaRPr lang="en-AU" sz="1300" dirty="0"/>
          </a:p>
        </p:txBody>
      </p:sp>
    </p:spTree>
    <p:extLst>
      <p:ext uri="{BB962C8B-B14F-4D97-AF65-F5344CB8AC3E}">
        <p14:creationId xmlns:p14="http://schemas.microsoft.com/office/powerpoint/2010/main" val="294957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674D1-7227-3BD3-7700-EA6AB48EF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4DAAEB-4106-AD02-317F-5E64F1C82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Questions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C70EACB-F8EE-13D4-C752-5954BAE1EF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Thankyou</a:t>
            </a:r>
          </a:p>
        </p:txBody>
      </p:sp>
    </p:spTree>
    <p:extLst>
      <p:ext uri="{BB962C8B-B14F-4D97-AF65-F5344CB8AC3E}">
        <p14:creationId xmlns:p14="http://schemas.microsoft.com/office/powerpoint/2010/main" val="3437542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F2CA0-6315-1A25-4182-57E3E4047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Welcome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1A127-AA5D-D623-A3AB-EB08F19FAD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sz="2400" b="1" dirty="0"/>
              <a:t>Acknowledgement of Country</a:t>
            </a:r>
          </a:p>
          <a:p>
            <a:pPr indent="0">
              <a:buNone/>
            </a:pPr>
            <a:r>
              <a:rPr lang="en-US" sz="2400" dirty="0"/>
              <a:t>We acknowledge the Traditional Owners of the land on which we meet and pay our respects to their Elders past and present.</a:t>
            </a:r>
          </a:p>
          <a:p>
            <a:pPr indent="0">
              <a:buNone/>
            </a:pPr>
            <a:endParaRPr lang="en-US" sz="2400" dirty="0"/>
          </a:p>
          <a:p>
            <a:pPr indent="0">
              <a:buNone/>
            </a:pPr>
            <a:r>
              <a:rPr lang="en-US" sz="2400" dirty="0"/>
              <a:t>We also acknowledge other Elders and First Nations people who are here today.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6538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92CEF-74C7-A5A3-F69E-197ECF74F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515CD-1E53-8D5F-4923-68CCBAF57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Role of School Finance Liaison Officers (SFLO)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2A6DE-443A-9C91-FEA4-233A9C6365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200337"/>
            <a:ext cx="10909299" cy="513771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AU" sz="2000" b="1" dirty="0">
                <a:solidFill>
                  <a:srgbClr val="000000"/>
                </a:solidFill>
              </a:rPr>
              <a:t>The School Finance Liaison Officer team all support schools statewide.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AU" sz="2000" b="1" dirty="0">
                <a:solidFill>
                  <a:srgbClr val="000000"/>
                </a:solidFill>
              </a:rPr>
              <a:t>The SFLO team provide support and guidance for new principals, business managers and finance committees, on financial management, such as: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800" dirty="0"/>
              <a:t>Assistance with cash budgets and reading reports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800" dirty="0"/>
              <a:t>Repayable cash flow assistance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800" dirty="0"/>
              <a:t>Internal controls and compliance with financial policy, processes and best practices 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800" dirty="0"/>
              <a:t>School Council/Finance Committee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sz="1800" dirty="0"/>
              <a:t>Finance Matters Training– Budgets, Financial Reporting and Financial Management.</a:t>
            </a:r>
            <a:endParaRPr lang="en-AU" sz="1800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1800" b="1" dirty="0">
                <a:solidFill>
                  <a:srgbClr val="000000"/>
                </a:solidFill>
              </a:rPr>
              <a:t>SFLO’s Identify problems and refer schools to appropriate support, such as: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US" sz="1800" dirty="0"/>
              <a:t>CASES21 Finance Business Process Guide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US" sz="1800" dirty="0"/>
              <a:t>refresher training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US" sz="1800" dirty="0"/>
              <a:t>Service Desk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US" sz="1800" dirty="0">
                <a:solidFill>
                  <a:srgbClr val="000000"/>
                </a:solidFill>
              </a:rPr>
              <a:t>They do not complete financial transactions or prepare reports on behalf of the school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6012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C0E74-BCA2-29FC-5755-8BE4206A3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359AB-71B4-B165-98F8-BED286528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Role of Strategic Finance Management Advisors (SFMA)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AD215-494A-A25B-69C4-F08020942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200337"/>
            <a:ext cx="10909299" cy="513771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AU" sz="2000" b="1" dirty="0">
                <a:solidFill>
                  <a:srgbClr val="000000"/>
                </a:solidFill>
              </a:rPr>
              <a:t>The Strategic Finance Management Advisors are region based and provide: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19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1E20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 for principals in technical leadership. </a:t>
            </a:r>
          </a:p>
          <a:p>
            <a:pPr marL="285750" marR="0" lvl="2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>
                <a:tab pos="357188" algn="l"/>
              </a:tabLst>
              <a:defRPr/>
            </a:pPr>
            <a:r>
              <a:rPr lang="en-AU" dirty="0"/>
              <a:t>Alignment of the Student Resource Package (SRP) with the school’s strategic plan.</a:t>
            </a:r>
          </a:p>
          <a:p>
            <a:pPr marL="285750" marR="0" lvl="2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>
                <a:tab pos="357188" algn="l"/>
              </a:tabLst>
              <a:defRPr/>
            </a:pPr>
            <a:r>
              <a:rPr lang="en-AU" dirty="0"/>
              <a:t>Reorganisation assistance for clusters of schools.</a:t>
            </a:r>
          </a:p>
          <a:p>
            <a:pPr marL="285750" marR="0" lvl="2" indent="-285750" fontAlgn="auto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Tx/>
              <a:tabLst>
                <a:tab pos="357188" algn="l"/>
              </a:tabLst>
              <a:defRPr/>
            </a:pPr>
            <a:r>
              <a:rPr lang="en-AU" dirty="0"/>
              <a:t>Workforce planning and staff management advice.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E20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19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1E20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Assists schools to develop workforce budget plans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Where significant enrolment volatility impacts directly on their ability to balance their school budget within their confirmed SRP.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19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E202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19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1E202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Supports principals, in particular, new appointees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in their role as a principal and leader in a school community .</a:t>
            </a:r>
          </a:p>
          <a:p>
            <a:pPr marL="285750" lvl="2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in understanding and implementing effective technical leadership practices.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1961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D2522-932C-A0E4-C3F7-02B91790E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EFD14B-12C5-B101-8F92-FA45C777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Contact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A9FB7A-AC5F-9AC6-9FED-7D3BE0871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352736"/>
            <a:ext cx="10909299" cy="4008438"/>
          </a:xfrm>
        </p:spPr>
        <p:txBody>
          <a:bodyPr/>
          <a:lstStyle/>
          <a:p>
            <a:pPr marL="0" lvl="2" indent="0"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265113" algn="l"/>
              </a:tabLst>
              <a:defRPr/>
            </a:pPr>
            <a:r>
              <a:rPr lang="en-AU" sz="1900" dirty="0"/>
              <a:t>SFLO - </a:t>
            </a:r>
            <a:r>
              <a:rPr lang="en-AU" altLang="en-US" sz="1900" dirty="0">
                <a:hlinkClick r:id="rId2"/>
              </a:rPr>
              <a:t>school.finance.liaison.officer@education.vic.gov.au</a:t>
            </a:r>
            <a:endParaRPr lang="en-AU" altLang="en-US" sz="1900" dirty="0"/>
          </a:p>
          <a:p>
            <a:pPr marL="0" lvl="2" indent="0"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265113" algn="l"/>
              </a:tabLst>
              <a:defRPr/>
            </a:pPr>
            <a:r>
              <a:rPr lang="en-AU" altLang="en-US" sz="1900" dirty="0"/>
              <a:t> </a:t>
            </a:r>
            <a:endParaRPr lang="en-AU" altLang="en-US" sz="1900" u="sng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marL="0" lvl="2" indent="0"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265113" algn="l"/>
              </a:tabLst>
              <a:defRPr/>
            </a:pPr>
            <a:r>
              <a:rPr lang="en-AU" altLang="en-US" sz="1900" dirty="0"/>
              <a:t>SFMA - s</a:t>
            </a:r>
            <a:r>
              <a:rPr lang="en-AU" sz="1900" dirty="0">
                <a:hlinkClick r:id="rId3"/>
              </a:rPr>
              <a:t>chools.finance.support@education.vic.gov.au</a:t>
            </a:r>
            <a:endParaRPr lang="en-AU" sz="1900" dirty="0"/>
          </a:p>
          <a:p>
            <a:pPr>
              <a:spcAft>
                <a:spcPts val="600"/>
              </a:spcAft>
              <a:buNone/>
            </a:pPr>
            <a:endParaRPr lang="en-US" sz="1900" dirty="0"/>
          </a:p>
          <a:p>
            <a:pPr>
              <a:spcAft>
                <a:spcPts val="600"/>
              </a:spcAft>
              <a:buNone/>
            </a:pPr>
            <a:r>
              <a:rPr lang="en-US" sz="1900" dirty="0"/>
              <a:t>Service Desk      </a:t>
            </a:r>
          </a:p>
          <a:p>
            <a:pPr marL="0" lvl="2" indent="0"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265113" algn="l"/>
              </a:tabLst>
              <a:defRPr/>
            </a:pPr>
            <a:r>
              <a:rPr lang="en-US" sz="1900" dirty="0"/>
              <a:t>For knowledge articles</a:t>
            </a:r>
          </a:p>
          <a:p>
            <a:pPr marL="0" lvl="2" indent="0"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265113" algn="l"/>
              </a:tabLst>
              <a:defRPr/>
            </a:pPr>
            <a:r>
              <a:rPr lang="en-US" sz="1900" dirty="0"/>
              <a:t>Telephone support and logging calls for error resolution</a:t>
            </a:r>
          </a:p>
          <a:p>
            <a:pPr marL="0" lvl="2" indent="0"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265113" algn="l"/>
              </a:tabLst>
              <a:defRPr/>
            </a:pPr>
            <a:r>
              <a:rPr lang="en-AU" sz="1900" dirty="0">
                <a:hlinkClick r:id="rId4"/>
              </a:rPr>
              <a:t>DE Services Portal</a:t>
            </a:r>
            <a:r>
              <a:rPr lang="en-AU" sz="1900" dirty="0"/>
              <a:t> or phone the Department’s Service Desk on 1800 641 943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61341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B5472-FD3D-2E45-1E27-C7BB3CFBA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D74C8-5D4A-FD82-B610-14928C078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Professional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21835B-49ED-8CC8-CE37-904629A04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232860"/>
            <a:ext cx="10909299" cy="4902126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500"/>
              </a:spcAft>
              <a:buNone/>
            </a:pPr>
            <a:r>
              <a:rPr lang="en-AU" sz="1800" b="1" dirty="0"/>
              <a:t>Professional Development is facilitated through the Victorian Academy of Teaching and Leadership</a:t>
            </a:r>
          </a:p>
          <a:p>
            <a:pPr marL="0" indent="0">
              <a:spcAft>
                <a:spcPts val="500"/>
              </a:spcAft>
              <a:buNone/>
            </a:pPr>
            <a:r>
              <a:rPr lang="en-AU" sz="1800" b="1" dirty="0"/>
              <a:t>Finance Matters Sessions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Budget Development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Financial Reporting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Student Resource Package (SRP) &amp; Workforce Budgeting</a:t>
            </a:r>
            <a:endParaRPr lang="en-US" dirty="0"/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Taxation &amp; Insurance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Assets in Schools</a:t>
            </a:r>
            <a:endParaRPr lang="en-US" dirty="0"/>
          </a:p>
          <a:p>
            <a:pPr marL="0" lvl="1" indent="0">
              <a:spcBef>
                <a:spcPct val="0"/>
              </a:spcBef>
              <a:spcAft>
                <a:spcPts val="500"/>
              </a:spcAft>
              <a:buClr>
                <a:srgbClr val="D19000"/>
              </a:buClr>
              <a:buNone/>
              <a:tabLst>
                <a:tab pos="265113" algn="l"/>
              </a:tabLst>
              <a:defRPr/>
            </a:pPr>
            <a:endParaRPr lang="en-AU" sz="1800" b="1" dirty="0"/>
          </a:p>
          <a:p>
            <a:pPr marL="0" lvl="1" indent="0">
              <a:spcBef>
                <a:spcPct val="0"/>
              </a:spcBef>
              <a:spcAft>
                <a:spcPts val="500"/>
              </a:spcAft>
              <a:buClr>
                <a:srgbClr val="D19000"/>
              </a:buClr>
              <a:buNone/>
              <a:tabLst>
                <a:tab pos="265113" algn="l"/>
              </a:tabLst>
              <a:defRPr/>
            </a:pPr>
            <a:r>
              <a:rPr lang="en-AU" sz="1800" b="1" dirty="0"/>
              <a:t>SFLO Presentations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Budget Review – Confirmed SRP Session (Term 2)</a:t>
            </a:r>
            <a:endParaRPr lang="en-US" dirty="0"/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New &amp; Aspiring Business Managers</a:t>
            </a:r>
            <a:endParaRPr lang="en-US" dirty="0"/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Leave Reimbursement – Awareness in Schools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Finance Chatters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DE Budget Spreadsheet </a:t>
            </a:r>
          </a:p>
          <a:p>
            <a:pPr marL="285750" lvl="2" indent="-285750">
              <a:lnSpc>
                <a:spcPct val="110000"/>
              </a:lnSpc>
              <a:spcBef>
                <a:spcPts val="0"/>
              </a:spcBef>
              <a:spcAft>
                <a:spcPct val="20000"/>
              </a:spcAft>
              <a:buClr>
                <a:schemeClr val="accent1"/>
              </a:buClr>
              <a:tabLst>
                <a:tab pos="357188" algn="l"/>
              </a:tabLst>
              <a:defRPr/>
            </a:pPr>
            <a:r>
              <a:rPr lang="en-AU" dirty="0"/>
              <a:t>Budget Masterclass (invite only) – For </a:t>
            </a:r>
            <a:r>
              <a:rPr lang="en-AU" b="1" i="1" dirty="0"/>
              <a:t>new Business Managers who commenced any time from the beginning of Term 4 2024 </a:t>
            </a:r>
          </a:p>
          <a:p>
            <a:pPr marL="549275" lvl="1" indent="-285750" defTabSz="400050">
              <a:spcBef>
                <a:spcPct val="0"/>
              </a:spcBef>
              <a:spcAft>
                <a:spcPct val="20000"/>
              </a:spcAft>
              <a:buClr>
                <a:schemeClr val="accent6"/>
              </a:buClr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0" lvl="2" indent="0">
              <a:lnSpc>
                <a:spcPct val="15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None/>
              <a:tabLst>
                <a:tab pos="357188" algn="l"/>
              </a:tabLst>
              <a:defRPr/>
            </a:pPr>
            <a:r>
              <a:rPr lang="en-GB" dirty="0"/>
              <a:t>Enrolment for sessions via the Victorian Academy of Teaching and Learning at </a:t>
            </a:r>
            <a:r>
              <a:rPr lang="en-AU" dirty="0">
                <a:hlinkClick r:id="rId2"/>
              </a:rPr>
              <a:t>Finance Matters</a:t>
            </a:r>
            <a:endParaRPr lang="en-GB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99115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23C43-D7E9-95D6-8061-0D8AB8B3B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5FE20-FC4F-A45D-2FE9-D680D7C79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Budget Cycle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42026-FDA1-7306-23D4-940F2ACA4C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56" y="1174064"/>
            <a:ext cx="6311887" cy="568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03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167D1-C5C1-372E-1C7A-97C6583D46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C96F4-7039-06A3-3B27-35F4956A7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2026 Budget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F7C787-E1DA-BBCC-FDB5-DA1C138F2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425624"/>
            <a:ext cx="5161639" cy="4744309"/>
          </a:xfrm>
        </p:spPr>
        <p:txBody>
          <a:bodyPr>
            <a:normAutofit/>
          </a:bodyPr>
          <a:lstStyle/>
          <a:p>
            <a:r>
              <a:rPr lang="en-AU" sz="2100" dirty="0"/>
              <a:t>Last week of term 3 - SRP Indicative budget released</a:t>
            </a:r>
          </a:p>
          <a:p>
            <a:r>
              <a:rPr lang="en-US" sz="2100" dirty="0"/>
              <a:t>Term 3 through term 4 - D</a:t>
            </a:r>
            <a:r>
              <a:rPr lang="en-US" sz="2100" b="0" dirty="0">
                <a:solidFill>
                  <a:schemeClr val="tx1"/>
                </a:solidFill>
              </a:rPr>
              <a:t>evelopment of the Indicative Cash Budget for the future year</a:t>
            </a:r>
          </a:p>
          <a:p>
            <a:r>
              <a:rPr lang="en-US" sz="2100" dirty="0"/>
              <a:t>Utilise the Departments </a:t>
            </a:r>
            <a:r>
              <a:rPr lang="en-US" sz="2100" dirty="0">
                <a:hlinkClick r:id="rId2"/>
              </a:rPr>
              <a:t>Annual master budget spreadsheet</a:t>
            </a:r>
            <a:r>
              <a:rPr lang="en-US" sz="2100" dirty="0"/>
              <a:t> to develop the budget</a:t>
            </a:r>
          </a:p>
          <a:p>
            <a:r>
              <a:rPr lang="en-AU" sz="2100" dirty="0">
                <a:hlinkClick r:id="rId3"/>
              </a:rPr>
              <a:t>Cash budget spreadsheet user guide</a:t>
            </a:r>
            <a:endParaRPr lang="en-US" sz="2100" dirty="0"/>
          </a:p>
          <a:p>
            <a:r>
              <a:rPr lang="en-US" sz="2100" dirty="0"/>
              <a:t>Use budget development resources available at </a:t>
            </a:r>
            <a:r>
              <a:rPr lang="en-AU" sz="2100" dirty="0">
                <a:hlinkClick r:id="rId4"/>
              </a:rPr>
              <a:t>Financial Management for Schools: Resources</a:t>
            </a:r>
            <a:endParaRPr lang="en-US" sz="2400" b="0" dirty="0">
              <a:solidFill>
                <a:schemeClr val="tx1"/>
              </a:solidFill>
            </a:endParaRPr>
          </a:p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485A6-AF33-50CE-5608-4ADA44C09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73907" y="168068"/>
            <a:ext cx="5409266" cy="65218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2444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030B7-E7FE-348C-EA04-B5FB3A987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D1C8A-EDFB-3F6E-0A42-AA07E6DB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Budget Timeline and Approvals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F0002-4EE0-B856-3387-FEC59CD0F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275" y="1191371"/>
            <a:ext cx="10909299" cy="5505263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u="sng" dirty="0">
                <a:solidFill>
                  <a:schemeClr val="accent1"/>
                </a:solidFill>
              </a:rPr>
              <a:t>Term 4</a:t>
            </a:r>
            <a:r>
              <a:rPr lang="en-AU" sz="2100" b="1" dirty="0">
                <a:solidFill>
                  <a:schemeClr val="accent1"/>
                </a:solidFill>
              </a:rPr>
              <a:t>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dirty="0"/>
              <a:t>Initiator:	SRP </a:t>
            </a:r>
            <a:r>
              <a:rPr lang="en-AU" sz="2100" b="1" dirty="0">
                <a:solidFill>
                  <a:schemeClr val="tx1"/>
                </a:solidFill>
              </a:rPr>
              <a:t>Indicative Budget Release (last week of term 3)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Action:	D</a:t>
            </a:r>
            <a:r>
              <a:rPr lang="en-AU" sz="2100" b="0" dirty="0">
                <a:solidFill>
                  <a:schemeClr val="tx1"/>
                </a:solidFill>
              </a:rPr>
              <a:t>evelopment of the Indicative Cash Budget for the future year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	School Council to approve the Indicative Cash Budget prior to the end of term 4</a:t>
            </a:r>
            <a:endParaRPr lang="en-AU" sz="2100" b="1" u="sng" dirty="0">
              <a:solidFill>
                <a:schemeClr val="accent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u="sng" dirty="0">
                <a:solidFill>
                  <a:schemeClr val="accent1"/>
                </a:solidFill>
              </a:rPr>
              <a:t>Term 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dirty="0"/>
              <a:t>Initiator</a:t>
            </a:r>
            <a:r>
              <a:rPr lang="en-AU" sz="2100" b="1" dirty="0">
                <a:solidFill>
                  <a:schemeClr val="tx1"/>
                </a:solidFill>
              </a:rPr>
              <a:t>: 	End of Year - December 20XX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Action: 	Update the Indicative </a:t>
            </a:r>
            <a:r>
              <a:rPr lang="en-AU" sz="2100" b="0" dirty="0">
                <a:solidFill>
                  <a:schemeClr val="tx1"/>
                </a:solidFill>
              </a:rPr>
              <a:t>Cash Budget spreadsheet </a:t>
            </a:r>
            <a:r>
              <a:rPr lang="en-AU" sz="2100" dirty="0"/>
              <a:t>with CASES21 EOY data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	</a:t>
            </a:r>
            <a:r>
              <a:rPr lang="en-AU" sz="1400" i="1" dirty="0"/>
              <a:t>Financial Commitments/Final Bank Balances/Unallocated CSEF receipts &amp; families in credit/School Operating Reserve, etc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i="1" dirty="0"/>
              <a:t>	</a:t>
            </a:r>
            <a:r>
              <a:rPr lang="en-AU" sz="2100" dirty="0"/>
              <a:t>School Council to approve the Revised Indicative Cash Budget at the first school council meeting of the year</a:t>
            </a:r>
            <a:endParaRPr lang="en-AU" sz="2100" i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u="sng" dirty="0">
                <a:solidFill>
                  <a:schemeClr val="accent1"/>
                </a:solidFill>
              </a:rPr>
              <a:t>Term 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dirty="0"/>
              <a:t>Initiator: 	SRP Confirmed Budget Release - Based on Feb Enrolment Census (last week of term 1)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Action: 	Review of the Cash Budget Spreadsheet - update with confirmed SRP cash funding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	School Council to approve the Confirmed Cash Budget at the first school council meeting of term 2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u="sng" dirty="0">
                <a:solidFill>
                  <a:schemeClr val="accent1"/>
                </a:solidFill>
              </a:rPr>
              <a:t>Term 3/4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dirty="0"/>
              <a:t>Initiator</a:t>
            </a:r>
            <a:r>
              <a:rPr lang="en-AU" sz="2100" b="1" dirty="0">
                <a:solidFill>
                  <a:schemeClr val="tx1"/>
                </a:solidFill>
              </a:rPr>
              <a:t>: 	SRP Revised Budget Release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Action: </a:t>
            </a:r>
            <a:r>
              <a:rPr lang="en-AU" sz="2100" b="0" i="0" dirty="0">
                <a:solidFill>
                  <a:srgbClr val="011A3C"/>
                </a:solidFill>
                <a:effectLst/>
              </a:rPr>
              <a:t>	Review of the Cash Budget Spreadsheet - u</a:t>
            </a:r>
            <a:r>
              <a:rPr lang="en-AU" sz="2100" dirty="0"/>
              <a:t>pdate with revised SRP cash funding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dirty="0"/>
              <a:t>	School Council to approve the Revised Cash Budget at the first school council meeting of term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en-AU" sz="2100" b="1" dirty="0">
              <a:solidFill>
                <a:srgbClr val="171717"/>
              </a:solidFill>
              <a:cs typeface="Arial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AU" sz="2100" b="1" dirty="0">
                <a:solidFill>
                  <a:srgbClr val="171717"/>
                </a:solidFill>
                <a:cs typeface="Arial"/>
              </a:rPr>
              <a:t>School</a:t>
            </a:r>
            <a:r>
              <a:rPr lang="en-AU" sz="2100" b="1" spc="-35" dirty="0">
                <a:solidFill>
                  <a:srgbClr val="171717"/>
                </a:solidFill>
                <a:cs typeface="Arial"/>
              </a:rPr>
              <a:t> </a:t>
            </a:r>
            <a:r>
              <a:rPr lang="en-AU" sz="2100" b="1" dirty="0">
                <a:solidFill>
                  <a:srgbClr val="171717"/>
                </a:solidFill>
                <a:cs typeface="Arial"/>
              </a:rPr>
              <a:t>Council</a:t>
            </a:r>
            <a:r>
              <a:rPr lang="en-AU" sz="2100" b="1" spc="-35" dirty="0">
                <a:solidFill>
                  <a:srgbClr val="171717"/>
                </a:solidFill>
                <a:cs typeface="Arial"/>
              </a:rPr>
              <a:t> </a:t>
            </a:r>
            <a:r>
              <a:rPr lang="en-AU" sz="2100" b="1" spc="-10" dirty="0">
                <a:solidFill>
                  <a:srgbClr val="171717"/>
                </a:solidFill>
                <a:cs typeface="Arial"/>
              </a:rPr>
              <a:t>Minutes: </a:t>
            </a:r>
            <a:r>
              <a:rPr lang="en-AU" sz="2100" b="1" u="sng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Guide</a:t>
            </a:r>
            <a:r>
              <a:rPr lang="en-AU" sz="2100" b="1" u="sng" spc="-80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100" b="1" u="sng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</a:t>
            </a:r>
            <a:r>
              <a:rPr lang="en-AU" sz="2100" b="1" u="sng" spc="-95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100" b="1" u="sng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</a:t>
            </a:r>
            <a:r>
              <a:rPr lang="en-AU" sz="2100" b="1" u="sng" spc="-70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100" b="1" u="sng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Council</a:t>
            </a:r>
            <a:r>
              <a:rPr lang="en-AU" sz="2100" b="1" u="sng" spc="-55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100" b="1" u="sng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</a:t>
            </a:r>
            <a:r>
              <a:rPr lang="en-AU" sz="2100" b="1" u="sng" spc="-75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100" b="1" u="sng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Finance</a:t>
            </a:r>
            <a:r>
              <a:rPr lang="en-AU" sz="2100" b="1" u="sng" spc="-70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AU" sz="2100" b="1" u="sng" spc="-10" dirty="0">
                <a:solidFill>
                  <a:schemeClr val="accent1">
                    <a:lumMod val="60000"/>
                    <a:lumOff val="40000"/>
                  </a:schemeClr>
                </a:solidFill>
                <a:uFill>
                  <a:solidFill>
                    <a:srgbClr val="0070CE"/>
                  </a:solidFill>
                </a:uFill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Motions</a:t>
            </a:r>
            <a:endParaRPr lang="en-AU" sz="2100" b="1" u="sng" spc="-10" dirty="0">
              <a:solidFill>
                <a:schemeClr val="accent1">
                  <a:lumMod val="60000"/>
                  <a:lumOff val="40000"/>
                </a:schemeClr>
              </a:solidFill>
              <a:uFill>
                <a:solidFill>
                  <a:srgbClr val="0070CE"/>
                </a:solidFill>
              </a:uFill>
              <a:cs typeface="Arial"/>
            </a:endParaRPr>
          </a:p>
          <a:p>
            <a:pPr marL="754380" lvl="1" indent="-284480">
              <a:spcBef>
                <a:spcPts val="0"/>
              </a:spcBef>
              <a:buClr>
                <a:srgbClr val="D9D9D5"/>
              </a:buClr>
              <a:buChar char="•"/>
              <a:tabLst>
                <a:tab pos="297180" algn="l"/>
              </a:tabLst>
            </a:pPr>
            <a:endParaRPr lang="en-AU" sz="1200" u="sng" spc="-10" dirty="0">
              <a:solidFill>
                <a:srgbClr val="0070CE"/>
              </a:solidFill>
              <a:uFill>
                <a:solidFill>
                  <a:srgbClr val="0070CE"/>
                </a:solidFill>
              </a:uFill>
              <a:latin typeface="Arial"/>
              <a:cs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AU" sz="1200" b="1" dirty="0"/>
          </a:p>
          <a:p>
            <a:pPr marL="0" indent="0" algn="ctr">
              <a:spcBef>
                <a:spcPts val="0"/>
              </a:spcBef>
              <a:buNone/>
            </a:pPr>
            <a:endParaRPr lang="en-AU" sz="1200" b="1" dirty="0"/>
          </a:p>
          <a:p>
            <a:pPr marL="0" indent="0" algn="ctr">
              <a:spcBef>
                <a:spcPts val="0"/>
              </a:spcBef>
              <a:buNone/>
            </a:pPr>
            <a:endParaRPr lang="en-AU" sz="1200" b="1" dirty="0"/>
          </a:p>
          <a:p>
            <a:pPr marL="0" indent="0" algn="ctr">
              <a:spcBef>
                <a:spcPts val="0"/>
              </a:spcBef>
              <a:buNone/>
            </a:pPr>
            <a:endParaRPr lang="en-AU" sz="1200" b="1" dirty="0"/>
          </a:p>
          <a:p>
            <a:pPr marL="0" indent="0" algn="ctr">
              <a:spcBef>
                <a:spcPts val="0"/>
              </a:spcBef>
              <a:buNone/>
            </a:pPr>
            <a:endParaRPr lang="en-AU" sz="1800" b="1" dirty="0"/>
          </a:p>
          <a:p>
            <a:pPr marL="0" indent="0" algn="ctr">
              <a:spcBef>
                <a:spcPts val="0"/>
              </a:spcBef>
              <a:buNone/>
            </a:pPr>
            <a:r>
              <a:rPr lang="en-AU" sz="1800" b="1" dirty="0"/>
              <a:t>When the Cash Budget is updated with changes it must be presented to school council for approval </a:t>
            </a:r>
            <a:r>
              <a:rPr lang="en-AU" sz="1800" b="1" i="1" u="sng" dirty="0"/>
              <a:t>prior to entry on CASES21</a:t>
            </a:r>
          </a:p>
          <a:p>
            <a:pPr marL="0" indent="0">
              <a:spcAft>
                <a:spcPts val="1800"/>
              </a:spcAft>
              <a:buNone/>
            </a:pPr>
            <a:endParaRPr lang="en-AU" sz="2400" dirty="0">
              <a:latin typeface="Arial"/>
              <a:cs typeface="Arial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266198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DE CORPORATE COLOUR SCHEME">
      <a:dk1>
        <a:srgbClr val="1F1545"/>
      </a:dk1>
      <a:lt1>
        <a:srgbClr val="FFFFFF"/>
      </a:lt1>
      <a:dk2>
        <a:srgbClr val="88DBDF"/>
      </a:dk2>
      <a:lt2>
        <a:srgbClr val="E8E8E8"/>
      </a:lt2>
      <a:accent1>
        <a:srgbClr val="0063A2"/>
      </a:accent1>
      <a:accent2>
        <a:srgbClr val="B8E9EB"/>
      </a:accent2>
      <a:accent3>
        <a:srgbClr val="1F1646"/>
      </a:accent3>
      <a:accent4>
        <a:srgbClr val="82189C"/>
      </a:accent4>
      <a:accent5>
        <a:srgbClr val="0063A4"/>
      </a:accent5>
      <a:accent6>
        <a:srgbClr val="88DBDF"/>
      </a:accent6>
      <a:hlink>
        <a:srgbClr val="1F1445"/>
      </a:hlink>
      <a:folHlink>
        <a:srgbClr val="201546"/>
      </a:folHlink>
    </a:clrScheme>
    <a:fontScheme name="Red Hat Displ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 CORPORATE Sector PowerPoint Template.potx" id="{8F9A1E1D-BA24-174E-8EDF-CDD367775DFD}" vid="{55344078-0577-5345-AC15-E12CD528ACC9}"/>
    </a:ext>
  </a:extLst>
</a:theme>
</file>

<file path=ppt/theme/theme2.xml><?xml version="1.0" encoding="utf-8"?>
<a:theme xmlns:a="http://schemas.openxmlformats.org/drawingml/2006/main" name="1_Custom Design">
  <a:themeElements>
    <a:clrScheme name="DE CORPORATE COLOUR SCHEME">
      <a:dk1>
        <a:srgbClr val="1F1545"/>
      </a:dk1>
      <a:lt1>
        <a:srgbClr val="FFFFFF"/>
      </a:lt1>
      <a:dk2>
        <a:srgbClr val="88DBDF"/>
      </a:dk2>
      <a:lt2>
        <a:srgbClr val="E8E8E8"/>
      </a:lt2>
      <a:accent1>
        <a:srgbClr val="0063A2"/>
      </a:accent1>
      <a:accent2>
        <a:srgbClr val="B8E9EB"/>
      </a:accent2>
      <a:accent3>
        <a:srgbClr val="1F1646"/>
      </a:accent3>
      <a:accent4>
        <a:srgbClr val="82189C"/>
      </a:accent4>
      <a:accent5>
        <a:srgbClr val="0063A4"/>
      </a:accent5>
      <a:accent6>
        <a:srgbClr val="88DBDF"/>
      </a:accent6>
      <a:hlink>
        <a:srgbClr val="1F1445"/>
      </a:hlink>
      <a:folHlink>
        <a:srgbClr val="201546"/>
      </a:folHlink>
    </a:clrScheme>
    <a:fontScheme name="Red Hat Displ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 CORPORATE Sector PowerPoint Template.potx" id="{8F9A1E1D-BA24-174E-8EDF-CDD367775DFD}" vid="{11475A35-E9F0-BE41-B874-F2B20AC80E2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426cb8-9245-4716-8b42-991f5d301053">
      <Terms xmlns="http://schemas.microsoft.com/office/infopath/2007/PartnerControls"/>
    </lcf76f155ced4ddcb4097134ff3c332f>
    <TaxCatchAll xmlns="37a2b200-f654-4ad0-9a63-c032a64fd972" xsi:nil="true"/>
    <BrandRefreshActivity xmlns="b5426cb8-9245-4716-8b42-991f5d301053">October 2024</BrandRefreshActivity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A1D4BEE45E56445A345776DEB70A286" ma:contentTypeVersion="12" ma:contentTypeDescription="Create a new document." ma:contentTypeScope="" ma:versionID="118eff11c7bde36f89214161fea4a222">
  <xsd:schema xmlns:xsd="http://www.w3.org/2001/XMLSchema" xmlns:xs="http://www.w3.org/2001/XMLSchema" xmlns:p="http://schemas.microsoft.com/office/2006/metadata/properties" xmlns:ns2="b5426cb8-9245-4716-8b42-991f5d301053" xmlns:ns3="37a2b200-f654-4ad0-9a63-c032a64fd972" targetNamespace="http://schemas.microsoft.com/office/2006/metadata/properties" ma:root="true" ma:fieldsID="c4b9a9c009fe635c03b6d44923d0b905" ns2:_="" ns3:_="">
    <xsd:import namespace="b5426cb8-9245-4716-8b42-991f5d301053"/>
    <xsd:import namespace="37a2b200-f654-4ad0-9a63-c032a64fd9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2:BrandRefresh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426cb8-9245-4716-8b42-991f5d3010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0b607bbe-9751-46d3-ac86-39dfe314132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BrandRefreshActivity" ma:index="19" nillable="true" ma:displayName="Brand Refresh Activity" ma:format="Dropdown" ma:internalName="BrandRefreshActivity">
      <xsd:simpleType>
        <xsd:restriction base="dms:Choice">
          <xsd:enumeration value="October 2024"/>
          <xsd:enumeration value="Archived Template"/>
          <xsd:enumeration value="N/A - Not a template"/>
          <xsd:enumeration value="To archive: October 2024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2b200-f654-4ad0-9a63-c032a64fd97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db3a3e0-64de-4e6e-98ae-3a7dc50fd37b}" ma:internalName="TaxCatchAll" ma:showField="CatchAllData" ma:web="7c3a2705-3e7d-4834-8828-fc3bdf7c8a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DB7BE55-F5C9-40BE-811C-6D576B70934F}">
  <ds:schemaRefs>
    <ds:schemaRef ds:uri="http://schemas.microsoft.com/office/2006/metadata/properties"/>
    <ds:schemaRef ds:uri="http://schemas.microsoft.com/office/infopath/2007/PartnerControls"/>
    <ds:schemaRef ds:uri="b5426cb8-9245-4716-8b42-991f5d301053"/>
    <ds:schemaRef ds:uri="37a2b200-f654-4ad0-9a63-c032a64fd972"/>
  </ds:schemaRefs>
</ds:datastoreItem>
</file>

<file path=customXml/itemProps2.xml><?xml version="1.0" encoding="utf-8"?>
<ds:datastoreItem xmlns:ds="http://schemas.openxmlformats.org/officeDocument/2006/customXml" ds:itemID="{274F4D7F-452C-4EC6-86A0-415FE52952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BB22C9-F231-47CF-9868-7679E1C944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426cb8-9245-4716-8b42-991f5d301053"/>
    <ds:schemaRef ds:uri="37a2b200-f654-4ad0-9a63-c032a64fd9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Corporate-sector-powerpoint-template</Template>
  <TotalTime>300</TotalTime>
  <Words>1160</Words>
  <Application>Microsoft Office PowerPoint</Application>
  <PresentationFormat>Widescreen</PresentationFormat>
  <Paragraphs>147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Custom Design</vt:lpstr>
      <vt:lpstr>1_Custom Design</vt:lpstr>
      <vt:lpstr>Business Managers Victoria – Mentor Program 2025</vt:lpstr>
      <vt:lpstr>Welcome</vt:lpstr>
      <vt:lpstr>Role of School Finance Liaison Officers (SFLO)</vt:lpstr>
      <vt:lpstr>Role of Strategic Finance Management Advisors (SFMA)</vt:lpstr>
      <vt:lpstr>Contact Details</vt:lpstr>
      <vt:lpstr>Professional Development</vt:lpstr>
      <vt:lpstr>Budget Cycle</vt:lpstr>
      <vt:lpstr>2026 Budget Preparation</vt:lpstr>
      <vt:lpstr>Budget Timeline and Approvals</vt:lpstr>
      <vt:lpstr>Hot Topics</vt:lpstr>
      <vt:lpstr>Hot Topics</vt:lpstr>
      <vt:lpstr>Hot Topics</vt:lpstr>
      <vt:lpstr>Questions</vt:lpstr>
    </vt:vector>
  </TitlesOfParts>
  <Company>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Matthew Smitten</dc:creator>
  <cp:lastModifiedBy>Matthew Smitten</cp:lastModifiedBy>
  <cp:revision>1</cp:revision>
  <dcterms:created xsi:type="dcterms:W3CDTF">2025-07-09T22:00:56Z</dcterms:created>
  <dcterms:modified xsi:type="dcterms:W3CDTF">2025-08-12T05:59:34Z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0x0101008A1D4BEE45E56445A345776DEB70A286</vt:lpwstr>
  </property>
  <property fmtid="{D5CDD505-2E9C-101B-9397-08002B2CF9AE}" pid="3" name="MediaServiceImageTags">
    <vt:lpwstr/>
  </property>
</Properties>
</file>